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4"/>
  </p:sldMasterIdLst>
  <p:notesMasterIdLst>
    <p:notesMasterId r:id="rId18"/>
  </p:notesMasterIdLst>
  <p:sldIdLst>
    <p:sldId id="279" r:id="rId5"/>
    <p:sldId id="300" r:id="rId6"/>
    <p:sldId id="308" r:id="rId7"/>
    <p:sldId id="272" r:id="rId8"/>
    <p:sldId id="284" r:id="rId9"/>
    <p:sldId id="309" r:id="rId10"/>
    <p:sldId id="275" r:id="rId11"/>
    <p:sldId id="294" r:id="rId12"/>
    <p:sldId id="310" r:id="rId13"/>
    <p:sldId id="297" r:id="rId14"/>
    <p:sldId id="282" r:id="rId15"/>
    <p:sldId id="285" r:id="rId16"/>
    <p:sldId id="278" r:id="rId17"/>
  </p:sldIdLst>
  <p:sldSz cx="9144000" cy="5143500" type="screen16x9"/>
  <p:notesSz cx="6797675" cy="9926638"/>
  <p:embeddedFontLst>
    <p:embeddedFont>
      <p:font typeface="Merriweather" panose="00000500000000000000" pitchFamily="2" charset="-18"/>
      <p:regular r:id="rId19"/>
      <p:bold r:id="rId20"/>
      <p:italic r:id="rId21"/>
      <p:boldItalic r:id="rId22"/>
    </p:embeddedFont>
    <p:embeddedFont>
      <p:font typeface="Roboto" panose="02000000000000000000" pitchFamily="2" charset="0"/>
      <p:regular r:id="rId23"/>
      <p:bold r:id="rId24"/>
      <p:italic r:id="rId25"/>
      <p:boldItalic r:id="rId26"/>
    </p:embeddedFont>
    <p:embeddedFont>
      <p:font typeface="Roboto Light" panose="02000000000000000000" pitchFamily="2" charset="0"/>
      <p:regular r:id="rId27"/>
      <p:bold r:id="rId28"/>
      <p:italic r:id="rId29"/>
      <p:boldItalic r:id="rId3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Sekcja domyślna" id="{1D32DD7E-ED05-4396-9E25-D99F738BE24C}">
          <p14:sldIdLst>
            <p14:sldId id="279"/>
            <p14:sldId id="300"/>
            <p14:sldId id="308"/>
            <p14:sldId id="272"/>
            <p14:sldId id="284"/>
            <p14:sldId id="309"/>
            <p14:sldId id="275"/>
            <p14:sldId id="294"/>
            <p14:sldId id="310"/>
            <p14:sldId id="297"/>
            <p14:sldId id="282"/>
            <p14:sldId id="285"/>
          </p14:sldIdLst>
        </p14:section>
        <p14:section name="Sekcja bez tytułu" id="{93AE72EE-5664-4EA8-B24A-2F84470852B9}">
          <p14:sldIdLst>
            <p14:sldId id="27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9" roundtripDataSignature="AMtx7mi1mGeCweFTw4gXNEB1/Repfd6p+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5FAAB2"/>
    <a:srgbClr val="99CCFF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37" d="100"/>
          <a:sy n="137" d="100"/>
        </p:scale>
        <p:origin x="786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9" Type="http://customschemas.google.com/relationships/presentationmetadata" Target="metadata"/><Relationship Id="rId3" Type="http://schemas.openxmlformats.org/officeDocument/2006/relationships/customXml" Target="../customXml/item3.xml"/><Relationship Id="rId21" Type="http://schemas.openxmlformats.org/officeDocument/2006/relationships/font" Target="fonts/font3.fntdata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7.fntdata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6.fntdata"/><Relationship Id="rId40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slide" Target="slides/slide6.xml"/><Relationship Id="rId19" Type="http://schemas.openxmlformats.org/officeDocument/2006/relationships/font" Target="fonts/font1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>
          <a:extLst>
            <a:ext uri="{FF2B5EF4-FFF2-40B4-BE49-F238E27FC236}">
              <a16:creationId xmlns:a16="http://schemas.microsoft.com/office/drawing/2014/main" id="{5B4431CC-CD4C-CB93-9D33-530F945540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:notes">
            <a:extLst>
              <a:ext uri="{FF2B5EF4-FFF2-40B4-BE49-F238E27FC236}">
                <a16:creationId xmlns:a16="http://schemas.microsoft.com/office/drawing/2014/main" id="{8C7E06B8-6921-A4CC-8010-1131D9A629F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2" name="Google Shape;62;p1:notes">
            <a:extLst>
              <a:ext uri="{FF2B5EF4-FFF2-40B4-BE49-F238E27FC236}">
                <a16:creationId xmlns:a16="http://schemas.microsoft.com/office/drawing/2014/main" id="{F6A87FED-73D3-13CF-34DC-48B8A036E49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348280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5">
          <a:extLst>
            <a:ext uri="{FF2B5EF4-FFF2-40B4-BE49-F238E27FC236}">
              <a16:creationId xmlns:a16="http://schemas.microsoft.com/office/drawing/2014/main" id="{89623C94-FFD9-195A-7462-9772C2A063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p14:notes">
            <a:extLst>
              <a:ext uri="{FF2B5EF4-FFF2-40B4-BE49-F238E27FC236}">
                <a16:creationId xmlns:a16="http://schemas.microsoft.com/office/drawing/2014/main" id="{503A48D4-30B3-769C-F882-8F134C1F5C6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69630" y="6342663"/>
            <a:ext cx="3757039" cy="600883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7" name="Google Shape;477;p14:notes">
            <a:extLst>
              <a:ext uri="{FF2B5EF4-FFF2-40B4-BE49-F238E27FC236}">
                <a16:creationId xmlns:a16="http://schemas.microsoft.com/office/drawing/2014/main" id="{4905A751-B906-BAAE-9225-4BA70F6CE33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-2101850" y="1001713"/>
            <a:ext cx="8899525" cy="50069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408499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5">
          <a:extLst>
            <a:ext uri="{FF2B5EF4-FFF2-40B4-BE49-F238E27FC236}">
              <a16:creationId xmlns:a16="http://schemas.microsoft.com/office/drawing/2014/main" id="{F19D71A7-D96C-74B4-DF59-0E11BDDEE5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p14:notes">
            <a:extLst>
              <a:ext uri="{FF2B5EF4-FFF2-40B4-BE49-F238E27FC236}">
                <a16:creationId xmlns:a16="http://schemas.microsoft.com/office/drawing/2014/main" id="{43CE6EF3-E1BC-F32F-6A03-2441F37BB47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7" name="Google Shape;477;p14:notes">
            <a:extLst>
              <a:ext uri="{FF2B5EF4-FFF2-40B4-BE49-F238E27FC236}">
                <a16:creationId xmlns:a16="http://schemas.microsoft.com/office/drawing/2014/main" id="{24C106E3-0383-5302-FE96-32E32B8607A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571366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6:notes"/>
          <p:cNvSpPr txBox="1">
            <a:spLocks noGrp="1"/>
          </p:cNvSpPr>
          <p:nvPr>
            <p:ph type="body" idx="1"/>
          </p:nvPr>
        </p:nvSpPr>
        <p:spPr>
          <a:xfrm>
            <a:off x="465499" y="6885534"/>
            <a:ext cx="3723991" cy="65231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70" name="Google Shape;17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-2503488" y="1087438"/>
            <a:ext cx="9661526" cy="5435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3706849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0828326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0">
          <a:extLst>
            <a:ext uri="{FF2B5EF4-FFF2-40B4-BE49-F238E27FC236}">
              <a16:creationId xmlns:a16="http://schemas.microsoft.com/office/drawing/2014/main" id="{45841B6F-0940-9F18-AFD4-16D904455E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p15:notes">
            <a:extLst>
              <a:ext uri="{FF2B5EF4-FFF2-40B4-BE49-F238E27FC236}">
                <a16:creationId xmlns:a16="http://schemas.microsoft.com/office/drawing/2014/main" id="{F2E15333-6DF7-D091-4900-CF63C879A96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82" name="Google Shape;482;p15:notes">
            <a:extLst>
              <a:ext uri="{FF2B5EF4-FFF2-40B4-BE49-F238E27FC236}">
                <a16:creationId xmlns:a16="http://schemas.microsoft.com/office/drawing/2014/main" id="{9BF9C284-9942-9FA8-3B1D-BCA2B6B597F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162629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rgbClr val="5FAAB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7"/>
          <p:cNvSpPr/>
          <p:nvPr/>
        </p:nvSpPr>
        <p:spPr>
          <a:xfrm>
            <a:off x="-125" y="0"/>
            <a:ext cx="9144250" cy="4398100"/>
          </a:xfrm>
          <a:custGeom>
            <a:avLst/>
            <a:gdLst/>
            <a:ahLst/>
            <a:cxnLst/>
            <a:rect l="l" t="t" r="r" b="b"/>
            <a:pathLst>
              <a:path w="365770" h="175924" extrusionOk="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;p17"/>
          <p:cNvSpPr txBox="1">
            <a:spLocks noGrp="1"/>
          </p:cNvSpPr>
          <p:nvPr>
            <p:ph type="ctr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2" name="Google Shape;12;p17"/>
          <p:cNvSpPr txBox="1">
            <a:spLocks noGrp="1"/>
          </p:cNvSpPr>
          <p:nvPr>
            <p:ph type="subTitle" idx="1"/>
          </p:nvPr>
        </p:nvSpPr>
        <p:spPr>
          <a:xfrm>
            <a:off x="311700" y="1878560"/>
            <a:ext cx="4242600" cy="73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1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9"/>
          <p:cNvSpPr/>
          <p:nvPr/>
        </p:nvSpPr>
        <p:spPr>
          <a:xfrm>
            <a:off x="0" y="0"/>
            <a:ext cx="9144000" cy="1277100"/>
          </a:xfrm>
          <a:prstGeom prst="rect">
            <a:avLst/>
          </a:prstGeom>
          <a:solidFill>
            <a:srgbClr val="5FAA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22;p19"/>
          <p:cNvSpPr txBox="1">
            <a:spLocks noGrp="1"/>
          </p:cNvSpPr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3" name="Google Shape;23;p19"/>
          <p:cNvSpPr txBox="1">
            <a:spLocks noGrp="1"/>
          </p:cNvSpPr>
          <p:nvPr>
            <p:ph type="body" idx="1"/>
          </p:nvPr>
        </p:nvSpPr>
        <p:spPr>
          <a:xfrm>
            <a:off x="311700" y="1505700"/>
            <a:ext cx="3999900" cy="307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24" name="Google Shape;24;p19"/>
          <p:cNvSpPr txBox="1">
            <a:spLocks noGrp="1"/>
          </p:cNvSpPr>
          <p:nvPr>
            <p:ph type="body" idx="2"/>
          </p:nvPr>
        </p:nvSpPr>
        <p:spPr>
          <a:xfrm>
            <a:off x="4832400" y="1505700"/>
            <a:ext cx="3999900" cy="307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25" name="Google Shape;25;p1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rgbClr val="5FAAB2"/>
        </a:solid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20"/>
          <p:cNvSpPr txBox="1">
            <a:spLocks noGrp="1"/>
          </p:cNvSpPr>
          <p:nvPr>
            <p:ph type="title" hasCustomPrompt="1"/>
          </p:nvPr>
        </p:nvSpPr>
        <p:spPr>
          <a:xfrm>
            <a:off x="311750" y="831175"/>
            <a:ext cx="5334900" cy="124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8" name="Google Shape;28;p20"/>
          <p:cNvSpPr txBox="1">
            <a:spLocks noGrp="1"/>
          </p:cNvSpPr>
          <p:nvPr>
            <p:ph type="body" idx="1"/>
          </p:nvPr>
        </p:nvSpPr>
        <p:spPr>
          <a:xfrm>
            <a:off x="311700" y="2121425"/>
            <a:ext cx="5334900" cy="94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marL="914400" lvl="1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marL="1371600" lvl="2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marL="1828800" lvl="3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marL="2286000" lvl="4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marL="2743200" lvl="5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marL="3200400" lvl="6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marL="3657600" lvl="7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marL="4114800" lvl="8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29" name="Google Shape;29;p2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accent3"/>
        </a:solidFill>
        <a:effectLst/>
      </p:bgPr>
    </p:bg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21"/>
          <p:cNvSpPr/>
          <p:nvPr/>
        </p:nvSpPr>
        <p:spPr>
          <a:xfrm>
            <a:off x="0" y="48099"/>
            <a:ext cx="9144250" cy="4398100"/>
          </a:xfrm>
          <a:custGeom>
            <a:avLst/>
            <a:gdLst/>
            <a:ahLst/>
            <a:cxnLst/>
            <a:rect l="l" t="t" r="r" b="b"/>
            <a:pathLst>
              <a:path w="365770" h="175924" extrusionOk="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" name="Google Shape;32;p21"/>
          <p:cNvSpPr/>
          <p:nvPr/>
        </p:nvSpPr>
        <p:spPr>
          <a:xfrm>
            <a:off x="0" y="0"/>
            <a:ext cx="9144250" cy="4398100"/>
          </a:xfrm>
          <a:custGeom>
            <a:avLst/>
            <a:gdLst/>
            <a:ahLst/>
            <a:cxnLst/>
            <a:rect l="l" t="t" r="r" b="b"/>
            <a:pathLst>
              <a:path w="365770" h="175924" extrusionOk="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" name="Google Shape;33;p21"/>
          <p:cNvSpPr txBox="1">
            <a:spLocks noGrp="1"/>
          </p:cNvSpPr>
          <p:nvPr>
            <p:ph type="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34" name="Google Shape;34;p2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22"/>
          <p:cNvSpPr/>
          <p:nvPr/>
        </p:nvSpPr>
        <p:spPr>
          <a:xfrm>
            <a:off x="0" y="0"/>
            <a:ext cx="4314000" cy="5143500"/>
          </a:xfrm>
          <a:prstGeom prst="rect">
            <a:avLst/>
          </a:prstGeom>
          <a:solidFill>
            <a:srgbClr val="5FAA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22"/>
          <p:cNvSpPr/>
          <p:nvPr/>
        </p:nvSpPr>
        <p:spPr>
          <a:xfrm>
            <a:off x="0" y="44125"/>
            <a:ext cx="4313625" cy="4399375"/>
          </a:xfrm>
          <a:custGeom>
            <a:avLst/>
            <a:gdLst/>
            <a:ahLst/>
            <a:cxnLst/>
            <a:rect l="l" t="t" r="r" b="b"/>
            <a:pathLst>
              <a:path w="172545" h="175975" extrusionOk="0">
                <a:moveTo>
                  <a:pt x="0" y="157"/>
                </a:moveTo>
                <a:lnTo>
                  <a:pt x="172419" y="0"/>
                </a:lnTo>
                <a:lnTo>
                  <a:pt x="172545" y="126541"/>
                </a:lnTo>
                <a:lnTo>
                  <a:pt x="0" y="1759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" name="Google Shape;38;p22"/>
          <p:cNvSpPr/>
          <p:nvPr/>
        </p:nvSpPr>
        <p:spPr>
          <a:xfrm>
            <a:off x="-125" y="0"/>
            <a:ext cx="4316900" cy="4395600"/>
          </a:xfrm>
          <a:custGeom>
            <a:avLst/>
            <a:gdLst/>
            <a:ahLst/>
            <a:cxnLst/>
            <a:rect l="l" t="t" r="r" b="b"/>
            <a:pathLst>
              <a:path w="172676" h="175824" extrusionOk="0">
                <a:moveTo>
                  <a:pt x="0" y="6"/>
                </a:moveTo>
                <a:lnTo>
                  <a:pt x="172676" y="0"/>
                </a:lnTo>
                <a:lnTo>
                  <a:pt x="172562" y="126442"/>
                </a:lnTo>
                <a:lnTo>
                  <a:pt x="0" y="175824"/>
                </a:lnTo>
                <a:close/>
              </a:path>
            </a:pathLst>
          </a:custGeom>
          <a:solidFill>
            <a:srgbClr val="5FAAB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" name="Google Shape;39;p22"/>
          <p:cNvSpPr txBox="1">
            <a:spLocks noGrp="1"/>
          </p:cNvSpPr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0" name="Google Shape;40;p22"/>
          <p:cNvSpPr txBox="1">
            <a:spLocks noGrp="1"/>
          </p:cNvSpPr>
          <p:nvPr>
            <p:ph type="body" idx="1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41" name="Google Shape;41;p2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23"/>
          <p:cNvSpPr/>
          <p:nvPr/>
        </p:nvSpPr>
        <p:spPr>
          <a:xfrm>
            <a:off x="0" y="0"/>
            <a:ext cx="9144000" cy="1277100"/>
          </a:xfrm>
          <a:prstGeom prst="rect">
            <a:avLst/>
          </a:prstGeom>
          <a:solidFill>
            <a:srgbClr val="5FAA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23"/>
          <p:cNvSpPr txBox="1">
            <a:spLocks noGrp="1"/>
          </p:cNvSpPr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5" name="Google Shape;45;p2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24"/>
          <p:cNvSpPr/>
          <p:nvPr/>
        </p:nvSpPr>
        <p:spPr>
          <a:xfrm>
            <a:off x="0" y="0"/>
            <a:ext cx="3764400" cy="5143500"/>
          </a:xfrm>
          <a:prstGeom prst="rect">
            <a:avLst/>
          </a:prstGeom>
          <a:solidFill>
            <a:srgbClr val="5FAA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Google Shape;48;p24"/>
          <p:cNvSpPr txBox="1">
            <a:spLocks noGrp="1"/>
          </p:cNvSpPr>
          <p:nvPr>
            <p:ph type="title"/>
          </p:nvPr>
        </p:nvSpPr>
        <p:spPr>
          <a:xfrm>
            <a:off x="311725" y="500925"/>
            <a:ext cx="3127500" cy="182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9" name="Google Shape;49;p24"/>
          <p:cNvSpPr txBox="1">
            <a:spLocks noGrp="1"/>
          </p:cNvSpPr>
          <p:nvPr>
            <p:ph type="body" idx="1"/>
          </p:nvPr>
        </p:nvSpPr>
        <p:spPr>
          <a:xfrm>
            <a:off x="311700" y="2390650"/>
            <a:ext cx="3127500" cy="229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marL="914400" lvl="1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marL="1371600" lvl="2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marL="1828800" lvl="3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marL="2286000" lvl="4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marL="2743200" lvl="5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marL="3200400" lvl="6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marL="3657600" lvl="7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marL="4114800" lvl="8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50" name="Google Shape;50;p2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3"/>
        </a:solidFill>
        <a:effectLst/>
      </p:bgPr>
    </p:bg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25"/>
          <p:cNvSpPr txBox="1">
            <a:spLocks noGrp="1"/>
          </p:cNvSpPr>
          <p:nvPr>
            <p:ph type="title"/>
          </p:nvPr>
        </p:nvSpPr>
        <p:spPr>
          <a:xfrm>
            <a:off x="311675" y="798600"/>
            <a:ext cx="6247800" cy="354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53" name="Google Shape;53;p2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6"/>
          <p:cNvSpPr/>
          <p:nvPr/>
        </p:nvSpPr>
        <p:spPr>
          <a:xfrm>
            <a:off x="0" y="4369000"/>
            <a:ext cx="9144000" cy="774300"/>
          </a:xfrm>
          <a:prstGeom prst="rect">
            <a:avLst/>
          </a:prstGeom>
          <a:solidFill>
            <a:srgbClr val="5FAA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Google Shape;56;p26"/>
          <p:cNvSpPr txBox="1">
            <a:spLocks noGrp="1"/>
          </p:cNvSpPr>
          <p:nvPr>
            <p:ph type="body" idx="1"/>
          </p:nvPr>
        </p:nvSpPr>
        <p:spPr>
          <a:xfrm>
            <a:off x="311700" y="4521400"/>
            <a:ext cx="7979400" cy="4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Merriweather"/>
              <a:buNone/>
              <a:defRPr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</a:lstStyle>
          <a:p>
            <a:endParaRPr/>
          </a:p>
        </p:txBody>
      </p:sp>
      <p:sp>
        <p:nvSpPr>
          <p:cNvPr id="57" name="Google Shape;57;p2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paradigm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 b="0" i="0" u="none" strike="noStrike" cap="none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 b="0" i="0" u="none" strike="noStrike" cap="none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 b="0" i="0" u="none" strike="noStrike" cap="none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 b="0" i="0" u="none" strike="noStrike" cap="none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 b="0" i="0" u="none" strike="noStrike" cap="none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 b="0" i="0" u="none" strike="noStrike" cap="none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 b="0" i="0" u="none" strike="noStrike" cap="none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 b="0" i="0" u="none" strike="noStrike" cap="none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 b="0" i="0" u="none" strike="noStrike" cap="none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>
            <a:endParaRPr/>
          </a:p>
        </p:txBody>
      </p:sp>
      <p:sp>
        <p:nvSpPr>
          <p:cNvPr id="7" name="Google Shape;7;p1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Roboto"/>
              <a:buChar char="●"/>
              <a:defRPr sz="13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Google Shape;8;p1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svg"/><Relationship Id="rId13" Type="http://schemas.openxmlformats.org/officeDocument/2006/relationships/image" Target="../media/image45.png"/><Relationship Id="rId18" Type="http://schemas.openxmlformats.org/officeDocument/2006/relationships/image" Target="../media/image50.sv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12" Type="http://schemas.openxmlformats.org/officeDocument/2006/relationships/image" Target="../media/image44.svg"/><Relationship Id="rId17" Type="http://schemas.openxmlformats.org/officeDocument/2006/relationships/image" Target="../media/image49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48.svg"/><Relationship Id="rId20" Type="http://schemas.openxmlformats.org/officeDocument/2006/relationships/hyperlink" Target="http://www.flopres.eu/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8.svg"/><Relationship Id="rId11" Type="http://schemas.openxmlformats.org/officeDocument/2006/relationships/image" Target="../media/image43.png"/><Relationship Id="rId5" Type="http://schemas.openxmlformats.org/officeDocument/2006/relationships/image" Target="../media/image37.png"/><Relationship Id="rId15" Type="http://schemas.openxmlformats.org/officeDocument/2006/relationships/image" Target="../media/image47.png"/><Relationship Id="rId10" Type="http://schemas.openxmlformats.org/officeDocument/2006/relationships/image" Target="../media/image42.svg"/><Relationship Id="rId19" Type="http://schemas.openxmlformats.org/officeDocument/2006/relationships/image" Target="../media/image1.png"/><Relationship Id="rId4" Type="http://schemas.openxmlformats.org/officeDocument/2006/relationships/image" Target="../media/image36.svg"/><Relationship Id="rId9" Type="http://schemas.openxmlformats.org/officeDocument/2006/relationships/image" Target="../media/image41.png"/><Relationship Id="rId14" Type="http://schemas.openxmlformats.org/officeDocument/2006/relationships/image" Target="../media/image46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10" Type="http://schemas.openxmlformats.org/officeDocument/2006/relationships/image" Target="../media/image21.svg"/><Relationship Id="rId4" Type="http://schemas.openxmlformats.org/officeDocument/2006/relationships/image" Target="../media/image15.svg"/><Relationship Id="rId9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23.emf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FAAB2"/>
        </a:solidFill>
        <a:effectLst/>
      </p:bgPr>
    </p:bg>
    <p:spTree>
      <p:nvGrpSpPr>
        <p:cNvPr id="1" name="Shape 63">
          <a:extLst>
            <a:ext uri="{FF2B5EF4-FFF2-40B4-BE49-F238E27FC236}">
              <a16:creationId xmlns:a16="http://schemas.microsoft.com/office/drawing/2014/main" id="{9B3EBAF8-91B1-11E3-E920-5C9E8987C5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">
            <a:extLst>
              <a:ext uri="{FF2B5EF4-FFF2-40B4-BE49-F238E27FC236}">
                <a16:creationId xmlns:a16="http://schemas.microsoft.com/office/drawing/2014/main" id="{38B030C4-69FE-DCFE-407C-25C69B8BC5B2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325734" y="440002"/>
            <a:ext cx="6382266" cy="40993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lvl="0">
              <a:spcBef>
                <a:spcPts val="600"/>
              </a:spcBef>
              <a:buSzPts val="1600"/>
            </a:pPr>
            <a:r>
              <a:rPr lang="sk-SK" sz="3100" b="1" kern="100" dirty="0">
                <a:latin typeface="Merriweather" panose="00000500000000000000" pitchFamily="2" charset="-18"/>
                <a:ea typeface="Roboto" panose="02000000000000000000" pitchFamily="2" charset="0"/>
                <a:cs typeface="Roboto" panose="02000000000000000000" pitchFamily="2" charset="0"/>
              </a:rPr>
              <a:t>FLOPRES – Flash Flood Prediction and Prevention System</a:t>
            </a:r>
            <a:br>
              <a:rPr lang="sk-SK" sz="2400" b="1" kern="1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br>
              <a:rPr lang="sk-SK" sz="2400" b="1" kern="1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sk-SK" sz="2200" b="1" kern="100" dirty="0">
                <a:latin typeface="Merriweather" panose="00000500000000000000" pitchFamily="2" charset="-18"/>
                <a:ea typeface="Roboto" panose="02000000000000000000" pitchFamily="2" charset="0"/>
                <a:cs typeface="Roboto" panose="02000000000000000000" pitchFamily="2" charset="0"/>
              </a:rPr>
              <a:t>System prognozowania</a:t>
            </a:r>
            <a:br>
              <a:rPr lang="sk-SK" sz="2200" b="1" kern="100" dirty="0">
                <a:latin typeface="Merriweather" panose="00000500000000000000" pitchFamily="2" charset="-18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sk-SK" sz="2200" b="1" kern="100" dirty="0">
                <a:latin typeface="Merriweather" panose="00000500000000000000" pitchFamily="2" charset="-18"/>
                <a:ea typeface="Roboto" panose="02000000000000000000" pitchFamily="2" charset="0"/>
                <a:cs typeface="Roboto" panose="02000000000000000000" pitchFamily="2" charset="0"/>
              </a:rPr>
              <a:t>i zapobiegania powodziom błyskawicznym</a:t>
            </a:r>
            <a:br>
              <a:rPr lang="sk-SK" sz="4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br>
              <a:rPr lang="sk-SK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sk-SK" sz="1600" dirty="0">
                <a:solidFill>
                  <a:schemeClr val="tx1"/>
                </a:solidFill>
                <a:latin typeface="Merriweather" panose="00000500000000000000" pitchFamily="2" charset="-18"/>
                <a:ea typeface="Roboto" panose="02000000000000000000" pitchFamily="2" charset="0"/>
                <a:cs typeface="Roboto" panose="02000000000000000000" pitchFamily="2" charset="0"/>
              </a:rPr>
              <a:t>Anna Sowa - Jadczyk</a:t>
            </a:r>
            <a:br>
              <a:rPr lang="sk-SK" sz="1800" dirty="0">
                <a:solidFill>
                  <a:schemeClr val="tx1"/>
                </a:solidFill>
                <a:latin typeface="Merriweather" panose="00000500000000000000" pitchFamily="2" charset="-18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sk-SK" sz="1600" dirty="0">
                <a:solidFill>
                  <a:schemeClr val="tx1"/>
                </a:solidFill>
                <a:latin typeface="Merriweather" panose="00000500000000000000" pitchFamily="2" charset="-18"/>
                <a:ea typeface="Roboto" panose="02000000000000000000" pitchFamily="2" charset="0"/>
                <a:cs typeface="Roboto" panose="02000000000000000000" pitchFamily="2" charset="0"/>
              </a:rPr>
              <a:t>Zastępca Dyrektora</a:t>
            </a:r>
            <a:br>
              <a:rPr lang="sk-SK" sz="1600" dirty="0">
                <a:solidFill>
                  <a:schemeClr val="tx1"/>
                </a:solidFill>
                <a:latin typeface="Merriweather" panose="00000500000000000000" pitchFamily="2" charset="-18"/>
                <a:ea typeface="Roboto" panose="02000000000000000000" pitchFamily="2" charset="0"/>
                <a:cs typeface="Roboto" panose="02000000000000000000" pitchFamily="2" charset="0"/>
              </a:rPr>
            </a:br>
            <a:br>
              <a:rPr lang="sk-SK" sz="1600" dirty="0">
                <a:solidFill>
                  <a:schemeClr val="tx1"/>
                </a:solidFill>
                <a:latin typeface="Merriweather" panose="00000500000000000000" pitchFamily="2" charset="-18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sk-SK" sz="1400" dirty="0">
                <a:solidFill>
                  <a:schemeClr val="tx1"/>
                </a:solidFill>
                <a:latin typeface="Merriweather" panose="00000500000000000000" pitchFamily="2" charset="-18"/>
                <a:ea typeface="Roboto" panose="02000000000000000000" pitchFamily="2" charset="0"/>
                <a:cs typeface="Roboto" panose="02000000000000000000" pitchFamily="2" charset="0"/>
              </a:rPr>
              <a:t>Departament Innowacji i Rozwoju Biznesu</a:t>
            </a:r>
            <a:br>
              <a:rPr lang="sk-SK" sz="1400" dirty="0">
                <a:solidFill>
                  <a:schemeClr val="tx1"/>
                </a:solidFill>
                <a:latin typeface="Merriweather" panose="00000500000000000000" pitchFamily="2" charset="-18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sk-SK" sz="1400" dirty="0">
                <a:solidFill>
                  <a:schemeClr val="tx1"/>
                </a:solidFill>
                <a:latin typeface="Merriweather" panose="00000500000000000000" pitchFamily="2" charset="-18"/>
                <a:ea typeface="Roboto" panose="02000000000000000000" pitchFamily="2" charset="0"/>
                <a:cs typeface="Roboto" panose="02000000000000000000" pitchFamily="2" charset="0"/>
              </a:rPr>
              <a:t>Małopolska Agencja Rozwoju Regionalnego SA</a:t>
            </a:r>
            <a:br>
              <a:rPr lang="sk-SK" sz="1400" dirty="0">
                <a:solidFill>
                  <a:schemeClr val="tx1"/>
                </a:solidFill>
                <a:latin typeface="Merriweather" panose="00000500000000000000" pitchFamily="2" charset="-18"/>
                <a:ea typeface="Roboto" panose="02000000000000000000" pitchFamily="2" charset="0"/>
                <a:cs typeface="Roboto" panose="02000000000000000000" pitchFamily="2" charset="0"/>
              </a:rPr>
            </a:br>
            <a:br>
              <a:rPr lang="sk-SK" sz="1400" dirty="0">
                <a:solidFill>
                  <a:schemeClr val="tx1"/>
                </a:solidFill>
                <a:latin typeface="Merriweather" panose="00000500000000000000" pitchFamily="2" charset="-18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sk-SK" sz="1400" i="1" dirty="0">
                <a:solidFill>
                  <a:schemeClr val="tx1"/>
                </a:solidFill>
                <a:latin typeface="Merriweather" panose="00000500000000000000" pitchFamily="2" charset="-18"/>
                <a:ea typeface="Roboto" panose="02000000000000000000" pitchFamily="2" charset="0"/>
                <a:cs typeface="Roboto" panose="02000000000000000000" pitchFamily="2" charset="0"/>
              </a:rPr>
              <a:t>Modlniczka, 12 czerwca 2025 r.</a:t>
            </a:r>
            <a:br>
              <a:rPr lang="pl-PL" sz="1300" dirty="0">
                <a:solidFill>
                  <a:schemeClr val="tx1"/>
                </a:solidFill>
                <a:latin typeface="Merriweather" panose="00000500000000000000" pitchFamily="2" charset="-18"/>
                <a:ea typeface="Roboto" panose="02000000000000000000" pitchFamily="2" charset="0"/>
                <a:cs typeface="Roboto" panose="02000000000000000000" pitchFamily="2" charset="0"/>
              </a:rPr>
            </a:br>
            <a:endParaRPr sz="1300" dirty="0">
              <a:solidFill>
                <a:schemeClr val="tx1"/>
              </a:solidFill>
              <a:latin typeface="Merriweather" panose="00000500000000000000" pitchFamily="2" charset="-18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65" name="Google Shape;65;p1">
            <a:extLst>
              <a:ext uri="{FF2B5EF4-FFF2-40B4-BE49-F238E27FC236}">
                <a16:creationId xmlns:a16="http://schemas.microsoft.com/office/drawing/2014/main" id="{4505564E-F53A-82A7-4809-696476EFE42F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241025" y="4114424"/>
            <a:ext cx="2830403" cy="849950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">
            <a:extLst>
              <a:ext uri="{FF2B5EF4-FFF2-40B4-BE49-F238E27FC236}">
                <a16:creationId xmlns:a16="http://schemas.microsoft.com/office/drawing/2014/main" id="{F45CFA1D-73CC-6F09-BF64-1CB3DEBBED9E}"/>
              </a:ext>
            </a:extLst>
          </p:cNvPr>
          <p:cNvSpPr txBox="1"/>
          <p:nvPr/>
        </p:nvSpPr>
        <p:spPr>
          <a:xfrm>
            <a:off x="6708000" y="775525"/>
            <a:ext cx="2124300" cy="10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pl-PL" sz="800" i="1" dirty="0">
                <a:solidFill>
                  <a:srgbClr val="404040"/>
                </a:solidFill>
                <a:latin typeface="Roboto Light"/>
                <a:ea typeface="Roboto Light"/>
                <a:cs typeface="Roboto Light"/>
                <a:sym typeface="Roboto Light"/>
              </a:rPr>
              <a:t>Sfinansowano przez Unię Europejską. Wyrażone opinie i poglądy są wyłącznie poglądami autora (autorów) i niekoniecznie odzwierciedlają poglądy Unii Europejskiej lub CINEA. Ani Unia Europejska, ani organ przyznający finansowanie nie mogą ponosić za nie odpowiedzialności.</a:t>
            </a:r>
            <a:endParaRPr sz="800" dirty="0"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67" name="Google Shape;67;p1">
            <a:extLst>
              <a:ext uri="{FF2B5EF4-FFF2-40B4-BE49-F238E27FC236}">
                <a16:creationId xmlns:a16="http://schemas.microsoft.com/office/drawing/2014/main" id="{553CF9E1-619D-9628-D229-24070F087EA1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93966" y="282817"/>
            <a:ext cx="2352123" cy="4927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02085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ED5514-4451-64AF-4335-D599789DAD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C841E43-897C-49A7-29B4-51D0B96206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269067"/>
            <a:ext cx="8520600" cy="623700"/>
          </a:xfrm>
        </p:spPr>
        <p:txBody>
          <a:bodyPr>
            <a:normAutofit fontScale="90000"/>
          </a:bodyPr>
          <a:lstStyle/>
          <a:p>
            <a:pPr algn="ctr"/>
            <a:r>
              <a:rPr lang="pl-PL" kern="100" dirty="0">
                <a:latin typeface="Merriweather" panose="00000500000000000000" pitchFamily="2" charset="-18"/>
                <a:cs typeface="Times New Roman" panose="02020603050405020304" pitchFamily="18" charset="0"/>
              </a:rPr>
              <a:t>ZAINSTALOWALIŚMY WSZYSTKIE CZUJNIKI</a:t>
            </a:r>
            <a:br>
              <a:rPr lang="pl-PL" kern="100" dirty="0">
                <a:latin typeface="Merriweather" panose="00000500000000000000" pitchFamily="2" charset="-18"/>
                <a:cs typeface="Times New Roman" panose="02020603050405020304" pitchFamily="18" charset="0"/>
              </a:rPr>
            </a:br>
            <a:br>
              <a:rPr lang="pl-PL" kern="100" dirty="0">
                <a:latin typeface="Merriweather" panose="00000500000000000000" pitchFamily="2" charset="-18"/>
                <a:cs typeface="Times New Roman" panose="02020603050405020304" pitchFamily="18" charset="0"/>
              </a:rPr>
            </a:br>
            <a:endParaRPr lang="pl-PL" kern="100" dirty="0">
              <a:latin typeface="Merriweather" panose="00000500000000000000" pitchFamily="2" charset="-18"/>
              <a:cs typeface="Times New Roman" panose="02020603050405020304" pitchFamily="18" charset="0"/>
            </a:endParaRP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F665C692-E7D9-3D41-0EE9-FC4326CAB13E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107892" y="1220841"/>
            <a:ext cx="2732111" cy="1040024"/>
          </a:xfrm>
        </p:spPr>
        <p:txBody>
          <a:bodyPr>
            <a:normAutofit fontScale="92500"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ts val="600"/>
              </a:spcBef>
              <a:buClrTx/>
              <a:buSzTx/>
              <a:buNone/>
            </a:pPr>
            <a:r>
              <a:rPr lang="pl-PL" altLang="pl-PL" sz="14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Potok </a:t>
            </a:r>
            <a:r>
              <a:rPr lang="pl-PL" altLang="pl-PL" sz="1400" kern="1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Roztoczanka</a:t>
            </a:r>
            <a:r>
              <a:rPr lang="pl-PL" altLang="pl-PL" sz="14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 (</a:t>
            </a:r>
            <a:r>
              <a:rPr lang="pl-PL" altLang="pl-PL" sz="1400" kern="1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Roztoka-Brzeziny</a:t>
            </a:r>
            <a:r>
              <a:rPr lang="pl-PL" altLang="pl-PL" sz="14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 / </a:t>
            </a:r>
            <a:r>
              <a:rPr lang="pl-PL" altLang="pl-PL" sz="1400" kern="1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g.Gródek</a:t>
            </a:r>
            <a:r>
              <a:rPr lang="pl-PL" altLang="pl-PL" sz="14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 n. Dunajcem):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600"/>
              </a:spcBef>
              <a:buClrTx/>
              <a:buSzTx/>
              <a:buNone/>
            </a:pPr>
            <a:r>
              <a:rPr lang="pl-PL" altLang="pl-PL" sz="1400" b="1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- 5 czujników poziomu wody i 3 huby </a:t>
            </a:r>
          </a:p>
          <a:p>
            <a:pPr marL="146050" indent="0"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pl-PL" dirty="0">
              <a:solidFill>
                <a:srgbClr val="000000"/>
              </a:solidFill>
            </a:endParaRPr>
          </a:p>
        </p:txBody>
      </p:sp>
      <p:pic>
        <p:nvPicPr>
          <p:cNvPr id="2049" name="Obraz 1">
            <a:extLst>
              <a:ext uri="{FF2B5EF4-FFF2-40B4-BE49-F238E27FC236}">
                <a16:creationId xmlns:a16="http://schemas.microsoft.com/office/drawing/2014/main" id="{76C3B5F6-8FF2-E823-DB6A-B53A36D0C48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43" t="15347" r="22113" b="23430"/>
          <a:stretch>
            <a:fillRect/>
          </a:stretch>
        </p:blipFill>
        <p:spPr bwMode="auto">
          <a:xfrm>
            <a:off x="52155" y="2427387"/>
            <a:ext cx="2764141" cy="1495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D6A5921A-1E6B-F9F5-C34D-C7366AF317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0124" y="11207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pl-PL" altLang="pl-PL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kumimoji="0" lang="pl-PL" alt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150AD275-9AB1-3E89-761E-05A4625C35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3711" y="2127776"/>
            <a:ext cx="3222982" cy="2943532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1B1E1594-13EB-9D8C-A982-ED72AB793A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4108" y="2106958"/>
            <a:ext cx="2901895" cy="2964350"/>
          </a:xfrm>
          <a:prstGeom prst="rect">
            <a:avLst/>
          </a:prstGeom>
        </p:spPr>
      </p:pic>
      <p:sp>
        <p:nvSpPr>
          <p:cNvPr id="12" name="pole tekstowe 11">
            <a:extLst>
              <a:ext uri="{FF2B5EF4-FFF2-40B4-BE49-F238E27FC236}">
                <a16:creationId xmlns:a16="http://schemas.microsoft.com/office/drawing/2014/main" id="{1E4A0B0D-4439-5B2B-3C47-DD63A7F38820}"/>
              </a:ext>
            </a:extLst>
          </p:cNvPr>
          <p:cNvSpPr txBox="1"/>
          <p:nvPr/>
        </p:nvSpPr>
        <p:spPr>
          <a:xfrm>
            <a:off x="3045717" y="1348784"/>
            <a:ext cx="6081952" cy="6457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Potok </a:t>
            </a:r>
            <a:r>
              <a:rPr lang="pl-PL" sz="1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Bibiczanka</a:t>
            </a:r>
            <a:r>
              <a:rPr lang="pl-PL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(g. Zielonki, m. Kraków): </a:t>
            </a:r>
            <a:r>
              <a:rPr lang="pl-PL" sz="1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 czujników poziomu wody, 3 huby</a:t>
            </a:r>
            <a:endParaRPr lang="pl-PL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Potok Garliczka (g. Zielonki): </a:t>
            </a:r>
            <a:r>
              <a:rPr lang="pl-PL" sz="1400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 czujników poziomu wody, 4 huby</a:t>
            </a:r>
          </a:p>
        </p:txBody>
      </p:sp>
    </p:spTree>
    <p:extLst>
      <p:ext uri="{BB962C8B-B14F-4D97-AF65-F5344CB8AC3E}">
        <p14:creationId xmlns:p14="http://schemas.microsoft.com/office/powerpoint/2010/main" val="20787787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raz 11">
            <a:extLst>
              <a:ext uri="{FF2B5EF4-FFF2-40B4-BE49-F238E27FC236}">
                <a16:creationId xmlns:a16="http://schemas.microsoft.com/office/drawing/2014/main" id="{B54251B4-F8B8-480B-5306-28184BC1B2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0439" y="1646712"/>
            <a:ext cx="2500044" cy="2159770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16650751-D4EA-8B78-A294-1F88B04D1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314180"/>
            <a:ext cx="8520600" cy="623700"/>
          </a:xfrm>
        </p:spPr>
        <p:txBody>
          <a:bodyPr>
            <a:normAutofit/>
          </a:bodyPr>
          <a:lstStyle/>
          <a:p>
            <a:pPr algn="ctr"/>
            <a:r>
              <a:rPr lang="sk-SK" kern="100" dirty="0">
                <a:latin typeface="Merriweather" panose="00000500000000000000" pitchFamily="2" charset="-18"/>
                <a:cs typeface="Times New Roman" panose="02020603050405020304" pitchFamily="18" charset="0"/>
              </a:rPr>
              <a:t>FLOPRES: co zyskujemy? </a:t>
            </a:r>
            <a:endParaRPr lang="pl-PL" kern="100" dirty="0">
              <a:latin typeface="Merriweather" panose="00000500000000000000" pitchFamily="2" charset="-18"/>
              <a:cs typeface="Times New Roman" panose="02020603050405020304" pitchFamily="18" charset="0"/>
            </a:endParaRP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05C4CF31-C214-713A-F609-860D6E4EBC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3517" y="1305232"/>
            <a:ext cx="8520600" cy="2133898"/>
          </a:xfrm>
        </p:spPr>
        <p:txBody>
          <a:bodyPr>
            <a:normAutofit/>
          </a:bodyPr>
          <a:lstStyle/>
          <a:p>
            <a:pPr marL="146050" indent="0">
              <a:lnSpc>
                <a:spcPct val="170000"/>
              </a:lnSpc>
              <a:buNone/>
            </a:pPr>
            <a:r>
              <a:rPr lang="pl-PL" sz="1400" b="1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Arial"/>
              </a:rPr>
              <a:t>Dlaczego warto?</a:t>
            </a:r>
          </a:p>
          <a:p>
            <a:pPr marL="146050" indent="0">
              <a:lnSpc>
                <a:spcPct val="120000"/>
              </a:lnSpc>
              <a:buNone/>
            </a:pPr>
            <a:r>
              <a:rPr lang="pl-PL" sz="140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Arial"/>
              </a:rPr>
              <a:t>✔ Więcej czasu na reakcję = mniejsze straty </a:t>
            </a:r>
          </a:p>
          <a:p>
            <a:pPr marL="146050" indent="0">
              <a:lnSpc>
                <a:spcPct val="120000"/>
              </a:lnSpc>
              <a:buNone/>
            </a:pPr>
            <a:r>
              <a:rPr lang="pl-PL" sz="140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Arial"/>
              </a:rPr>
              <a:t>✔ Efektywne planowanie ochrony przeciwpowodziowej </a:t>
            </a:r>
          </a:p>
          <a:p>
            <a:pPr marL="146050" indent="0">
              <a:lnSpc>
                <a:spcPct val="120000"/>
              </a:lnSpc>
              <a:buNone/>
            </a:pPr>
            <a:r>
              <a:rPr lang="pl-PL" sz="140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Arial"/>
              </a:rPr>
              <a:t>✔ Rozwiązanie ekonomiczne i dostępne </a:t>
            </a:r>
          </a:p>
          <a:p>
            <a:pPr marL="146050" indent="0">
              <a:lnSpc>
                <a:spcPct val="120000"/>
              </a:lnSpc>
              <a:buNone/>
            </a:pPr>
            <a:r>
              <a:rPr lang="pl-PL" sz="140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Arial"/>
              </a:rPr>
              <a:t>✔ System dopasowany do lokalnych potrzeb i uwarunkowań</a:t>
            </a:r>
          </a:p>
          <a:p>
            <a:pPr marL="146050" indent="0">
              <a:lnSpc>
                <a:spcPct val="120000"/>
              </a:lnSpc>
              <a:buNone/>
            </a:pPr>
            <a:r>
              <a:rPr lang="pl-PL" sz="140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Arial"/>
              </a:rPr>
              <a:t>✔ Edukacja i zwiększanie świadomości ryzyka powodziowego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sk-SK" sz="5200" kern="100" dirty="0"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endParaRPr lang="pl-PL" dirty="0"/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5C91BEBB-DAEE-943E-DFF1-D657CF55DD59}"/>
              </a:ext>
            </a:extLst>
          </p:cNvPr>
          <p:cNvSpPr txBox="1"/>
          <p:nvPr/>
        </p:nvSpPr>
        <p:spPr>
          <a:xfrm>
            <a:off x="311700" y="3233777"/>
            <a:ext cx="789100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Dla kogo?</a:t>
            </a:r>
          </a:p>
          <a:p>
            <a:r>
              <a:rPr lang="pl-PL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✔ samorządy lokalne i ich służby zarządzania kryzysowego</a:t>
            </a:r>
          </a:p>
          <a:p>
            <a:r>
              <a:rPr lang="pl-PL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✔ mieszkańcy i firmy z terenów zagrożonych powodzią</a:t>
            </a:r>
          </a:p>
          <a:p>
            <a:r>
              <a:rPr lang="pl-PL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✔ instytucje zarządzające gospodarką wodną</a:t>
            </a:r>
          </a:p>
          <a:p>
            <a:r>
              <a:rPr lang="pl-PL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✔ władze regionalne</a:t>
            </a:r>
          </a:p>
          <a:p>
            <a:r>
              <a:rPr lang="pl-PL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✔ organizacje i instytucje ochrony środowiska</a:t>
            </a:r>
          </a:p>
          <a:p>
            <a:r>
              <a:rPr lang="pl-PL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✔ naukowcy, eksperci w zakresie zarządzania gospodarką wodną i planowania przestrzennego.</a:t>
            </a:r>
          </a:p>
        </p:txBody>
      </p:sp>
    </p:spTree>
    <p:extLst>
      <p:ext uri="{BB962C8B-B14F-4D97-AF65-F5344CB8AC3E}">
        <p14:creationId xmlns:p14="http://schemas.microsoft.com/office/powerpoint/2010/main" val="24508708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D8A6EFA-836F-32B6-36E2-6D6D96DB98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311144"/>
            <a:ext cx="8668398" cy="623700"/>
          </a:xfrm>
        </p:spPr>
        <p:txBody>
          <a:bodyPr>
            <a:noAutofit/>
          </a:bodyPr>
          <a:lstStyle/>
          <a:p>
            <a:pPr algn="ctr"/>
            <a:r>
              <a:rPr lang="pl-PL" sz="2400" kern="100" dirty="0">
                <a:latin typeface="Merriweather" panose="00000500000000000000" pitchFamily="2" charset="-18"/>
                <a:cs typeface="Times New Roman" panose="02020603050405020304" pitchFamily="18" charset="0"/>
              </a:rPr>
              <a:t>FLOPRES: Kontynuacja projektu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7B5DB0FF-826C-9C4D-7E7A-F6BAEE401C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0" y="1356689"/>
            <a:ext cx="4977441" cy="3715641"/>
          </a:xfrm>
        </p:spPr>
        <p:txBody>
          <a:bodyPr>
            <a:normAutofit/>
          </a:bodyPr>
          <a:lstStyle/>
          <a:p>
            <a:pPr marL="14605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pl-PL" sz="1400" b="1" dirty="0">
                <a:solidFill>
                  <a:schemeClr val="tx1"/>
                </a:solidFill>
              </a:rPr>
              <a:t>Kontynuacja i transfer: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pl-PL" sz="1200" dirty="0">
                <a:solidFill>
                  <a:schemeClr val="tx1"/>
                </a:solidFill>
              </a:rPr>
              <a:t>Wdrożenie na różnych poziomach (krajowym, regionalnym, lokalnym) w krajach zagrożonych powodzią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pl-PL" sz="1200" dirty="0">
                <a:solidFill>
                  <a:schemeClr val="tx1"/>
                </a:solidFill>
              </a:rPr>
              <a:t>Rozmieszczenie czujników na obszarach o podwyższonym ryzyku powodziowym (początkowo głównie w krajach V4)</a:t>
            </a:r>
          </a:p>
          <a:p>
            <a:pPr marL="14605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pl-PL" sz="1400" b="1" dirty="0">
                <a:solidFill>
                  <a:schemeClr val="tx1"/>
                </a:solidFill>
              </a:rPr>
              <a:t>Możliwe wprowadzenie na rynek: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pl-PL" sz="1200" dirty="0">
                <a:solidFill>
                  <a:schemeClr val="tx1"/>
                </a:solidFill>
              </a:rPr>
              <a:t>Kraje UE (w ramach Jednolitego Rynku Cyfrowego WE – Plan działania dla usług wodnych)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pl-PL" sz="1200" dirty="0">
                <a:solidFill>
                  <a:schemeClr val="tx1"/>
                </a:solidFill>
              </a:rPr>
              <a:t>Kraje azjatyckie doświadczające masowej urbanizacji</a:t>
            </a:r>
            <a:endParaRPr lang="pl-PL" sz="1100" dirty="0">
              <a:solidFill>
                <a:schemeClr val="tx1"/>
              </a:solidFill>
            </a:endParaRP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0E8B3443-92DF-DF93-A9AE-97CB44D52ED0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755286" y="1356689"/>
            <a:ext cx="4113130" cy="3715642"/>
          </a:xfrm>
        </p:spPr>
        <p:txBody>
          <a:bodyPr>
            <a:normAutofit/>
          </a:bodyPr>
          <a:lstStyle/>
          <a:p>
            <a:pPr marL="14605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pl-PL" sz="1400" b="1" dirty="0">
                <a:solidFill>
                  <a:schemeClr val="tx1"/>
                </a:solidFill>
              </a:rPr>
              <a:t>Główni potencjalni klienci: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pl-PL" sz="1200" dirty="0">
                <a:solidFill>
                  <a:schemeClr val="tx1"/>
                </a:solidFill>
              </a:rPr>
              <a:t>Instytucje państwowe / regionalne / lokalne związane z gospodarką wodną 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pl-PL" sz="1200" dirty="0">
                <a:solidFill>
                  <a:schemeClr val="tx1"/>
                </a:solidFill>
              </a:rPr>
              <a:t>Samorządy lokalne / regionalne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pl-PL" sz="1200" dirty="0">
                <a:solidFill>
                  <a:schemeClr val="tx1"/>
                </a:solidFill>
              </a:rPr>
              <a:t>Sektor prywatny (firmy ubezpieczeniowe, firmy deweloperskie itp.)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pl-PL" sz="1200" dirty="0">
                <a:solidFill>
                  <a:schemeClr val="tx1"/>
                </a:solidFill>
              </a:rPr>
              <a:t>Osoby prywatne (rolnicy, właściciele gruntów)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pl-PL" sz="1200" dirty="0">
                <a:solidFill>
                  <a:schemeClr val="tx1"/>
                </a:solidFill>
              </a:rPr>
              <a:t>MŚP produkujące oprogramowanie lub sprzęt dla sektora gospodarki wodnej</a:t>
            </a:r>
          </a:p>
          <a:p>
            <a:endParaRPr lang="pl-PL" dirty="0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4B2A6DB8-B5F6-586F-F938-E96596692C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1473" y="4153191"/>
            <a:ext cx="982527" cy="919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8740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3">
          <a:extLst>
            <a:ext uri="{FF2B5EF4-FFF2-40B4-BE49-F238E27FC236}">
              <a16:creationId xmlns:a16="http://schemas.microsoft.com/office/drawing/2014/main" id="{C5F84B72-D3F8-6C61-46D2-4D48C4C449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a 2">
            <a:extLst>
              <a:ext uri="{FF2B5EF4-FFF2-40B4-BE49-F238E27FC236}">
                <a16:creationId xmlns:a16="http://schemas.microsoft.com/office/drawing/2014/main" id="{021B9EF8-2563-879E-F5CA-605608FB85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24709" y="3769213"/>
            <a:ext cx="1463104" cy="359970"/>
          </a:xfrm>
          <a:prstGeom prst="rect">
            <a:avLst/>
          </a:prstGeom>
        </p:spPr>
      </p:pic>
      <p:pic>
        <p:nvPicPr>
          <p:cNvPr id="5" name="Grafika 4">
            <a:extLst>
              <a:ext uri="{FF2B5EF4-FFF2-40B4-BE49-F238E27FC236}">
                <a16:creationId xmlns:a16="http://schemas.microsoft.com/office/drawing/2014/main" id="{EF608712-7C27-B5AE-0C97-EB4ED38F1CC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116413" y="3767233"/>
            <a:ext cx="876300" cy="361950"/>
          </a:xfrm>
          <a:prstGeom prst="rect">
            <a:avLst/>
          </a:prstGeom>
        </p:spPr>
      </p:pic>
      <p:pic>
        <p:nvPicPr>
          <p:cNvPr id="7" name="Grafika 6">
            <a:extLst>
              <a:ext uri="{FF2B5EF4-FFF2-40B4-BE49-F238E27FC236}">
                <a16:creationId xmlns:a16="http://schemas.microsoft.com/office/drawing/2014/main" id="{448796D9-8DF9-5E8F-C173-FC1E4DF8081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273813" y="3705597"/>
            <a:ext cx="523875" cy="485775"/>
          </a:xfrm>
          <a:prstGeom prst="rect">
            <a:avLst/>
          </a:prstGeom>
        </p:spPr>
      </p:pic>
      <p:pic>
        <p:nvPicPr>
          <p:cNvPr id="9" name="Grafika 8">
            <a:extLst>
              <a:ext uri="{FF2B5EF4-FFF2-40B4-BE49-F238E27FC236}">
                <a16:creationId xmlns:a16="http://schemas.microsoft.com/office/drawing/2014/main" id="{A3FA2452-002B-6925-A3F8-DBB0D6E0F61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921741" y="3718334"/>
            <a:ext cx="908731" cy="473038"/>
          </a:xfrm>
          <a:prstGeom prst="rect">
            <a:avLst/>
          </a:prstGeom>
        </p:spPr>
      </p:pic>
      <p:pic>
        <p:nvPicPr>
          <p:cNvPr id="13" name="Grafika 12">
            <a:extLst>
              <a:ext uri="{FF2B5EF4-FFF2-40B4-BE49-F238E27FC236}">
                <a16:creationId xmlns:a16="http://schemas.microsoft.com/office/drawing/2014/main" id="{D4DC698B-266E-CE80-765A-0939C811DF5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063370" y="3711725"/>
            <a:ext cx="744878" cy="791433"/>
          </a:xfrm>
          <a:prstGeom prst="rect">
            <a:avLst/>
          </a:prstGeom>
        </p:spPr>
      </p:pic>
      <p:pic>
        <p:nvPicPr>
          <p:cNvPr id="17" name="Grafika 16">
            <a:extLst>
              <a:ext uri="{FF2B5EF4-FFF2-40B4-BE49-F238E27FC236}">
                <a16:creationId xmlns:a16="http://schemas.microsoft.com/office/drawing/2014/main" id="{14559989-CFF9-01D9-216D-2E16A0090F9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129918" y="3705597"/>
            <a:ext cx="1622199" cy="397042"/>
          </a:xfrm>
          <a:prstGeom prst="rect">
            <a:avLst/>
          </a:prstGeom>
        </p:spPr>
      </p:pic>
      <p:grpSp>
        <p:nvGrpSpPr>
          <p:cNvPr id="26" name="Grupa 25">
            <a:extLst>
              <a:ext uri="{FF2B5EF4-FFF2-40B4-BE49-F238E27FC236}">
                <a16:creationId xmlns:a16="http://schemas.microsoft.com/office/drawing/2014/main" id="{7B1CA45A-AE5D-F9F0-0F54-668451A1F6CD}"/>
              </a:ext>
            </a:extLst>
          </p:cNvPr>
          <p:cNvGrpSpPr/>
          <p:nvPr/>
        </p:nvGrpSpPr>
        <p:grpSpPr>
          <a:xfrm>
            <a:off x="327267" y="3695515"/>
            <a:ext cx="697996" cy="505385"/>
            <a:chOff x="2815935" y="1300270"/>
            <a:chExt cx="3512130" cy="2542960"/>
          </a:xfrm>
        </p:grpSpPr>
        <p:pic>
          <p:nvPicPr>
            <p:cNvPr id="23" name="Grafika 22">
              <a:extLst>
                <a:ext uri="{FF2B5EF4-FFF2-40B4-BE49-F238E27FC236}">
                  <a16:creationId xmlns:a16="http://schemas.microsoft.com/office/drawing/2014/main" id="{70B13C7B-9476-8686-71C8-D99ADB1CDDA7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2815935" y="1300270"/>
              <a:ext cx="3512130" cy="2542960"/>
            </a:xfrm>
            <a:prstGeom prst="rect">
              <a:avLst/>
            </a:prstGeom>
          </p:spPr>
        </p:pic>
        <p:pic>
          <p:nvPicPr>
            <p:cNvPr id="25" name="Grafika 24">
              <a:extLst>
                <a:ext uri="{FF2B5EF4-FFF2-40B4-BE49-F238E27FC236}">
                  <a16:creationId xmlns:a16="http://schemas.microsoft.com/office/drawing/2014/main" id="{B6A67966-49B2-FAB2-1389-13ECFA94D81C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3368803" y="1375617"/>
              <a:ext cx="2406394" cy="2392266"/>
            </a:xfrm>
            <a:prstGeom prst="rect">
              <a:avLst/>
            </a:prstGeom>
          </p:spPr>
        </p:pic>
      </p:grpSp>
      <p:sp>
        <p:nvSpPr>
          <p:cNvPr id="2" name="pole tekstowe 1">
            <a:extLst>
              <a:ext uri="{FF2B5EF4-FFF2-40B4-BE49-F238E27FC236}">
                <a16:creationId xmlns:a16="http://schemas.microsoft.com/office/drawing/2014/main" id="{E62900D2-0F6C-550C-E15E-CC3AECEE9078}"/>
              </a:ext>
            </a:extLst>
          </p:cNvPr>
          <p:cNvSpPr txBox="1"/>
          <p:nvPr/>
        </p:nvSpPr>
        <p:spPr>
          <a:xfrm>
            <a:off x="132080" y="4699330"/>
            <a:ext cx="8879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900" dirty="0">
                <a:solidFill>
                  <a:schemeClr val="bg1"/>
                </a:solidFill>
                <a:effectLst/>
                <a:latin typeface="Merriweather" panose="00000500000000000000" pitchFamily="2" charset="-18"/>
              </a:rPr>
              <a:t>Projekt realizowany jest przy dofinansowaniu z programu LIFE Unii Europejskiej oraz z Narodowego Funduszu  Ochrony Środowiska i Gospodarki Wodnej.</a:t>
            </a:r>
            <a:endParaRPr lang="pl-PL" sz="900" dirty="0">
              <a:solidFill>
                <a:schemeClr val="bg1"/>
              </a:solidFill>
              <a:latin typeface="Merriweather" panose="00000500000000000000" pitchFamily="2" charset="-18"/>
            </a:endParaRPr>
          </a:p>
        </p:txBody>
      </p:sp>
      <p:pic>
        <p:nvPicPr>
          <p:cNvPr id="4" name="Google Shape;484;p15">
            <a:extLst>
              <a:ext uri="{FF2B5EF4-FFF2-40B4-BE49-F238E27FC236}">
                <a16:creationId xmlns:a16="http://schemas.microsoft.com/office/drawing/2014/main" id="{9995027D-7A87-ABFB-729F-40898C9924B3}"/>
              </a:ext>
            </a:extLst>
          </p:cNvPr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2510634" y="1297716"/>
            <a:ext cx="4242601" cy="127403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1D3092C0-2FBA-BAFB-5114-F779E1D64013}"/>
              </a:ext>
            </a:extLst>
          </p:cNvPr>
          <p:cNvSpPr txBox="1"/>
          <p:nvPr/>
        </p:nvSpPr>
        <p:spPr>
          <a:xfrm>
            <a:off x="3266519" y="2610372"/>
            <a:ext cx="25384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dirty="0">
                <a:solidFill>
                  <a:schemeClr val="bg1"/>
                </a:solidFill>
                <a:hlinkClick r:id="rId2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flopres@marr.pl</a:t>
            </a:r>
          </a:p>
          <a:p>
            <a:pPr algn="ctr"/>
            <a:endParaRPr lang="pl-PL" dirty="0">
              <a:solidFill>
                <a:schemeClr val="bg1"/>
              </a:solidFill>
              <a:hlinkClick r:id="rId20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algn="ctr"/>
            <a:r>
              <a:rPr lang="pl-PL" dirty="0">
                <a:solidFill>
                  <a:schemeClr val="bg1"/>
                </a:solidFill>
                <a:hlinkClick r:id="rId2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www.flopres.eu</a:t>
            </a:r>
            <a:br>
              <a:rPr lang="pl-PL" dirty="0">
                <a:solidFill>
                  <a:schemeClr val="bg1"/>
                </a:solidFill>
              </a:rPr>
            </a:br>
            <a:endParaRPr lang="pl-P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9619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8">
          <a:extLst>
            <a:ext uri="{FF2B5EF4-FFF2-40B4-BE49-F238E27FC236}">
              <a16:creationId xmlns:a16="http://schemas.microsoft.com/office/drawing/2014/main" id="{FDED70B7-28D1-7387-57BE-C2ECF702E6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DE7562B-6F49-7F5E-3E4D-EFE7609688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4794" y="1251527"/>
            <a:ext cx="3329205" cy="38919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DD46744-6957-9102-D72B-CF023FC5C4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251527"/>
            <a:ext cx="5814795" cy="3891973"/>
          </a:xfrm>
          <a:prstGeom prst="rect">
            <a:avLst/>
          </a:prstGeom>
        </p:spPr>
      </p:pic>
      <p:sp>
        <p:nvSpPr>
          <p:cNvPr id="479" name="Google Shape;479;p14">
            <a:extLst>
              <a:ext uri="{FF2B5EF4-FFF2-40B4-BE49-F238E27FC236}">
                <a16:creationId xmlns:a16="http://schemas.microsoft.com/office/drawing/2014/main" id="{E6A7290D-471B-246E-27D8-D865D52A6CA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79153" y="205674"/>
            <a:ext cx="8520600" cy="8732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pl-PL" sz="2000" dirty="0"/>
              <a:t>Żyjemy w czasach zagrożeń</a:t>
            </a:r>
            <a:br>
              <a:rPr lang="pl-PL" sz="2000" dirty="0"/>
            </a:br>
            <a:r>
              <a:rPr lang="pl-PL" sz="2000" b="1" dirty="0">
                <a:solidFill>
                  <a:srgbClr val="FFC000"/>
                </a:solidFill>
              </a:rPr>
              <a:t>Powodzie błyskawiczne – narastające wyzwanie</a:t>
            </a:r>
            <a:br>
              <a:rPr lang="pl-PL" sz="2000" b="1" dirty="0">
                <a:solidFill>
                  <a:srgbClr val="FFC000"/>
                </a:solidFill>
              </a:rPr>
            </a:br>
            <a:endParaRPr sz="2000" b="1" dirty="0">
              <a:solidFill>
                <a:srgbClr val="FFC000"/>
              </a:solidFill>
            </a:endParaRPr>
          </a:p>
        </p:txBody>
      </p:sp>
      <p:pic>
        <p:nvPicPr>
          <p:cNvPr id="2" name="Content Placeholder 4">
            <a:extLst>
              <a:ext uri="{FF2B5EF4-FFF2-40B4-BE49-F238E27FC236}">
                <a16:creationId xmlns:a16="http://schemas.microsoft.com/office/drawing/2014/main" id="{FB4BA09D-ED37-10D6-59D8-21FBE94B65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977830">
            <a:off x="218077" y="1261227"/>
            <a:ext cx="2292291" cy="2938007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7F1AE66-A42B-27C4-636A-99606932EBB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7873" t="25644" r="4095"/>
          <a:stretch/>
        </p:blipFill>
        <p:spPr>
          <a:xfrm rot="21299654">
            <a:off x="7436498" y="1318042"/>
            <a:ext cx="1617686" cy="2129401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7FC90576-7500-672F-5C89-EE873269D95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11430" y="1306718"/>
            <a:ext cx="2815216" cy="1689130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CA53CD58-D58B-F0D2-C5AE-A8AB621A994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43622" y="3527758"/>
            <a:ext cx="1493890" cy="1120417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02C56C4E-A043-57EB-5291-E0A3319E6B9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13457" y="3051039"/>
            <a:ext cx="3591218" cy="2020060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2C2ED3E4-B878-69B3-7EF6-FB6E86D4452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3523" y="3120035"/>
            <a:ext cx="1882067" cy="1882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4889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E65ADA8-D92E-8699-59EA-AADF54CAFC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715" y="296738"/>
            <a:ext cx="8520600" cy="623700"/>
          </a:xfrm>
        </p:spPr>
        <p:txBody>
          <a:bodyPr>
            <a:normAutofit fontScale="90000"/>
          </a:bodyPr>
          <a:lstStyle/>
          <a:p>
            <a:pPr algn="ctr"/>
            <a:r>
              <a:rPr lang="pl-PL" b="1" dirty="0"/>
              <a:t>FLOPRES: dlaczego i po co? </a:t>
            </a:r>
            <a:br>
              <a:rPr lang="pl-PL" b="1" dirty="0"/>
            </a:br>
            <a:endParaRPr lang="pl-PL" dirty="0"/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95359933-38BA-B4EC-578D-68B9F81C0461}"/>
              </a:ext>
            </a:extLst>
          </p:cNvPr>
          <p:cNvSpPr txBox="1"/>
          <p:nvPr/>
        </p:nvSpPr>
        <p:spPr>
          <a:xfrm>
            <a:off x="204084" y="1430442"/>
            <a:ext cx="4783192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pl-PL" sz="16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pl-PL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Skutki zmian klimatu: częstsze i gwałtowniejsze opady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pl-PL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Wynik działalności człowieka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pl-PL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Zagrożenie dla ludzi, infrastruktury i środowiska</a:t>
            </a:r>
          </a:p>
          <a:p>
            <a:endParaRPr lang="pl-PL" sz="16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endParaRPr lang="pl-PL" sz="16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pl-PL" sz="16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Dlaczego FLOPRES?</a:t>
            </a:r>
          </a:p>
          <a:p>
            <a:endParaRPr lang="pl-PL" sz="16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pl-PL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Potrzeba przewidywania zagrożeń w czasie rzeczywistym i odpowiedniego planowania dla minimalizacji ich skutków</a:t>
            </a:r>
          </a:p>
        </p:txBody>
      </p:sp>
      <p:pic>
        <p:nvPicPr>
          <p:cNvPr id="7" name="Picture 2" descr="Obraz zawierający rysowanie, clipart, kreskówka&#10;&#10;Opis wygenerowany automatycznie">
            <a:extLst>
              <a:ext uri="{FF2B5EF4-FFF2-40B4-BE49-F238E27FC236}">
                <a16:creationId xmlns:a16="http://schemas.microsoft.com/office/drawing/2014/main" id="{221D7A37-B47C-56B6-1BDB-E39254509D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6952" y="1665229"/>
            <a:ext cx="3912964" cy="29404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104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8">
          <a:extLst>
            <a:ext uri="{FF2B5EF4-FFF2-40B4-BE49-F238E27FC236}">
              <a16:creationId xmlns:a16="http://schemas.microsoft.com/office/drawing/2014/main" id="{1CA75071-D882-1BC6-B5C3-596E54F634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p14">
            <a:extLst>
              <a:ext uri="{FF2B5EF4-FFF2-40B4-BE49-F238E27FC236}">
                <a16:creationId xmlns:a16="http://schemas.microsoft.com/office/drawing/2014/main" id="{B798311A-5AA3-5DB6-2672-CBC09E3C212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46427" y="135436"/>
            <a:ext cx="8651145" cy="1020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spcBef>
                <a:spcPts val="1200"/>
              </a:spcBef>
            </a:pPr>
            <a:r>
              <a:rPr lang="sk-SK" kern="100" dirty="0">
                <a:latin typeface="Merriweather" panose="00000500000000000000" pitchFamily="2" charset="-18"/>
                <a:cs typeface="Times New Roman" panose="02020603050405020304" pitchFamily="18" charset="0"/>
              </a:rPr>
              <a:t>FLOPRES – o projekcie</a:t>
            </a:r>
            <a:endParaRPr kern="100" dirty="0">
              <a:latin typeface="Merriweather" panose="00000500000000000000" pitchFamily="2" charset="-18"/>
              <a:cs typeface="Times New Roman" panose="02020603050405020304" pitchFamily="18" charset="0"/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C41A19A8-8C45-B476-7D1C-4B8F46B19023}"/>
              </a:ext>
            </a:extLst>
          </p:cNvPr>
          <p:cNvSpPr txBox="1"/>
          <p:nvPr/>
        </p:nvSpPr>
        <p:spPr>
          <a:xfrm>
            <a:off x="280801" y="1377938"/>
            <a:ext cx="5611983" cy="3611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46050">
              <a:lnSpc>
                <a:spcPct val="150000"/>
              </a:lnSpc>
              <a:buClr>
                <a:schemeClr val="dk2"/>
              </a:buClr>
              <a:buSzPts val="1300"/>
            </a:pPr>
            <a:r>
              <a:rPr lang="sk-SK" b="1" dirty="0">
                <a:latin typeface="Roboto"/>
                <a:ea typeface="Roboto"/>
                <a:cs typeface="Roboto"/>
                <a:sym typeface="Roboto"/>
              </a:rPr>
              <a:t>FINANSOWANIE</a:t>
            </a:r>
            <a:endParaRPr lang="pl-PL" b="1" dirty="0">
              <a:latin typeface="Roboto"/>
              <a:ea typeface="Roboto"/>
              <a:cs typeface="Roboto"/>
              <a:sym typeface="Roboto"/>
            </a:endParaRPr>
          </a:p>
          <a:p>
            <a:pPr marL="457200" indent="-311150">
              <a:lnSpc>
                <a:spcPct val="150000"/>
              </a:lnSpc>
              <a:buClr>
                <a:schemeClr val="dk2"/>
              </a:buClr>
              <a:buSzPts val="1300"/>
              <a:buFont typeface="Roboto"/>
              <a:buChar char="●"/>
            </a:pPr>
            <a:r>
              <a:rPr lang="sk-SK" dirty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Program UE LIFE 2022 (instrument finansowy UE dot. działań na rzecz środowiska i klimatu)</a:t>
            </a:r>
          </a:p>
          <a:p>
            <a:pPr marL="457200" indent="-311150">
              <a:lnSpc>
                <a:spcPct val="150000"/>
              </a:lnSpc>
              <a:buClr>
                <a:schemeClr val="dk2"/>
              </a:buClr>
              <a:buSzPts val="1300"/>
              <a:buFont typeface="Roboto"/>
              <a:buChar char="●"/>
            </a:pPr>
            <a:r>
              <a:rPr lang="sk-SK" dirty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Środki NFOŚiGW</a:t>
            </a:r>
          </a:p>
          <a:p>
            <a:pPr marL="146050">
              <a:lnSpc>
                <a:spcPct val="150000"/>
              </a:lnSpc>
              <a:buClr>
                <a:schemeClr val="dk2"/>
              </a:buClr>
              <a:buSzPts val="1300"/>
            </a:pPr>
            <a:endParaRPr lang="sk-SK" dirty="0">
              <a:solidFill>
                <a:schemeClr val="tx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146050">
              <a:lnSpc>
                <a:spcPct val="150000"/>
              </a:lnSpc>
              <a:buClr>
                <a:schemeClr val="dk2"/>
              </a:buClr>
              <a:buSzPts val="1300"/>
            </a:pPr>
            <a:r>
              <a:rPr lang="sk-SK" b="1" dirty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LOKALIZACJA PROJEKTU</a:t>
            </a:r>
            <a:endParaRPr lang="pl-PL" b="1" dirty="0">
              <a:solidFill>
                <a:schemeClr val="tx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indent="-311150">
              <a:lnSpc>
                <a:spcPct val="150000"/>
              </a:lnSpc>
              <a:buClr>
                <a:schemeClr val="dk2"/>
              </a:buClr>
              <a:buSzPts val="1300"/>
              <a:buFont typeface="Roboto"/>
              <a:buChar char="●"/>
            </a:pPr>
            <a:r>
              <a:rPr lang="sk-SK" dirty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Słowacja (Preszowski Obwód Samorządowy) </a:t>
            </a:r>
            <a:endParaRPr lang="pl-PL" dirty="0">
              <a:solidFill>
                <a:schemeClr val="tx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indent="-311150">
              <a:lnSpc>
                <a:spcPct val="150000"/>
              </a:lnSpc>
              <a:buClr>
                <a:schemeClr val="dk2"/>
              </a:buClr>
              <a:buSzPts val="1300"/>
              <a:buFont typeface="Roboto"/>
              <a:buChar char="●"/>
            </a:pPr>
            <a:r>
              <a:rPr lang="sk-SK" dirty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Polska (Województwo Małopolskie)</a:t>
            </a:r>
          </a:p>
          <a:p>
            <a:pPr marL="146050">
              <a:lnSpc>
                <a:spcPct val="150000"/>
              </a:lnSpc>
              <a:buClr>
                <a:schemeClr val="dk2"/>
              </a:buClr>
              <a:buSzPts val="1300"/>
            </a:pPr>
            <a:endParaRPr lang="pl-PL" dirty="0">
              <a:solidFill>
                <a:schemeClr val="tx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146050">
              <a:lnSpc>
                <a:spcPct val="150000"/>
              </a:lnSpc>
              <a:buClr>
                <a:schemeClr val="dk2"/>
              </a:buClr>
              <a:buSzPts val="1300"/>
            </a:pPr>
            <a:r>
              <a:rPr lang="fr-BE" b="1" dirty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C</a:t>
            </a:r>
            <a:r>
              <a:rPr lang="pl-PL" b="1" dirty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ZAS TRWANIA </a:t>
            </a:r>
            <a:r>
              <a:rPr lang="fr-BE" b="1" dirty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endParaRPr lang="pl-PL" b="1" dirty="0">
              <a:solidFill>
                <a:schemeClr val="tx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indent="-311150">
              <a:lnSpc>
                <a:spcPct val="150000"/>
              </a:lnSpc>
              <a:buClr>
                <a:schemeClr val="dk2"/>
              </a:buClr>
              <a:buSzPts val="1300"/>
              <a:buFont typeface="Roboto"/>
              <a:buChar char="●"/>
            </a:pPr>
            <a:r>
              <a:rPr lang="fr-BE" dirty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01.09.2023 - 31.08.2026</a:t>
            </a:r>
            <a:endParaRPr lang="pl-PL" dirty="0">
              <a:solidFill>
                <a:schemeClr val="tx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5" name="Obrázok 2">
            <a:extLst>
              <a:ext uri="{FF2B5EF4-FFF2-40B4-BE49-F238E27FC236}">
                <a16:creationId xmlns:a16="http://schemas.microsoft.com/office/drawing/2014/main" id="{502409EC-44BE-4F69-8B85-D23C046D49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1777" y="1377938"/>
            <a:ext cx="3096574" cy="3678370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accent2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520201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72AC060-5C89-FAAE-8B3C-A8EB018245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319770"/>
            <a:ext cx="8520600" cy="623700"/>
          </a:xfrm>
        </p:spPr>
        <p:txBody>
          <a:bodyPr>
            <a:normAutofit/>
          </a:bodyPr>
          <a:lstStyle/>
          <a:p>
            <a:pPr algn="ctr"/>
            <a:r>
              <a:rPr lang="sk-SK" kern="100" dirty="0">
                <a:latin typeface="Merriweather" panose="00000500000000000000" pitchFamily="2" charset="-18"/>
                <a:cs typeface="Times New Roman" panose="02020603050405020304" pitchFamily="18" charset="0"/>
              </a:rPr>
              <a:t>Konsorcjum projektu</a:t>
            </a:r>
            <a:endParaRPr lang="pl-PL" kern="100" dirty="0">
              <a:highlight>
                <a:srgbClr val="FFFF00"/>
              </a:highlight>
              <a:latin typeface="Merriweather" panose="00000500000000000000" pitchFamily="2" charset="-18"/>
              <a:cs typeface="Times New Roman" panose="02020603050405020304" pitchFamily="18" charset="0"/>
            </a:endParaRP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06B4D344-9AE1-8FE7-3020-AAC526BDC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52950" y="1452235"/>
            <a:ext cx="6882476" cy="3515751"/>
          </a:xfrm>
        </p:spPr>
        <p:txBody>
          <a:bodyPr numCol="3">
            <a:noAutofit/>
          </a:bodyPr>
          <a:lstStyle/>
          <a:p>
            <a:pPr marL="146050" indent="0">
              <a:lnSpc>
                <a:spcPct val="100000"/>
              </a:lnSpc>
              <a:buNone/>
            </a:pPr>
            <a:endParaRPr lang="pl-PL" sz="1100" dirty="0">
              <a:solidFill>
                <a:schemeClr val="tx1"/>
              </a:solidFill>
            </a:endParaRPr>
          </a:p>
          <a:p>
            <a:pPr marL="146050" indent="0">
              <a:lnSpc>
                <a:spcPct val="100000"/>
              </a:lnSpc>
              <a:buNone/>
            </a:pPr>
            <a:endParaRPr lang="pl-PL" sz="1100" dirty="0">
              <a:solidFill>
                <a:schemeClr val="tx1"/>
              </a:solidFill>
            </a:endParaRPr>
          </a:p>
          <a:p>
            <a:pPr>
              <a:lnSpc>
                <a:spcPct val="170000"/>
              </a:lnSpc>
            </a:pPr>
            <a:endParaRPr lang="pl-PL" sz="11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pl-PL" sz="1100" dirty="0">
              <a:solidFill>
                <a:schemeClr val="tx1"/>
              </a:solidFill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053328EF-66D2-E1C9-4074-B2DAF1A8C3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927" y="1624361"/>
            <a:ext cx="1463167" cy="384081"/>
          </a:xfrm>
          <a:prstGeom prst="rect">
            <a:avLst/>
          </a:prstGeom>
        </p:spPr>
      </p:pic>
      <p:pic>
        <p:nvPicPr>
          <p:cNvPr id="5" name="Grafika 4">
            <a:extLst>
              <a:ext uri="{FF2B5EF4-FFF2-40B4-BE49-F238E27FC236}">
                <a16:creationId xmlns:a16="http://schemas.microsoft.com/office/drawing/2014/main" id="{913F4DA8-28F7-BC63-50BD-E020044916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49255" y="2901145"/>
            <a:ext cx="927327" cy="382403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1F9F88E5-3A1B-574A-7B2C-228CFE896B13}"/>
              </a:ext>
            </a:extLst>
          </p:cNvPr>
          <p:cNvSpPr txBox="1"/>
          <p:nvPr/>
        </p:nvSpPr>
        <p:spPr>
          <a:xfrm>
            <a:off x="1560987" y="1399688"/>
            <a:ext cx="3126441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4000" lvl="3" algn="just">
              <a:spcAft>
                <a:spcPts val="600"/>
              </a:spcAft>
            </a:pPr>
            <a:r>
              <a:rPr lang="sk-SK" sz="1100" b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ESPRIT</a:t>
            </a:r>
            <a:r>
              <a:rPr lang="sk-SK" sz="1100" b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Arial"/>
              </a:rPr>
              <a:t>, s r.o. KOORDYNATOR</a:t>
            </a:r>
          </a:p>
          <a:p>
            <a:pPr marL="146050" indent="0">
              <a:lnSpc>
                <a:spcPct val="100000"/>
              </a:lnSpc>
              <a:buNone/>
            </a:pPr>
            <a:r>
              <a:rPr lang="sk-SK" sz="11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Kompleksowe rozwiązania z zakresu </a:t>
            </a:r>
            <a:r>
              <a:rPr lang="pl-PL" sz="11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systemów informacji geograficznej (GIS)</a:t>
            </a:r>
            <a:br>
              <a:rPr lang="pl-PL" sz="11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pl-PL" sz="11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 oprogramowania dla modelowania procesów naturalnych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459BA2F3-998A-8050-173A-24CCFEB8F13F}"/>
              </a:ext>
            </a:extLst>
          </p:cNvPr>
          <p:cNvSpPr txBox="1"/>
          <p:nvPr/>
        </p:nvSpPr>
        <p:spPr>
          <a:xfrm>
            <a:off x="1697983" y="2703450"/>
            <a:ext cx="3035810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sk-SK" sz="1100" b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GOSPACE LABS s.r.o.</a:t>
            </a:r>
            <a:endParaRPr lang="sk-SK" sz="1100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sk-SK" sz="11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Pionier w zakresie IoT (Internet Rzeczy), odpowiedzialny za wykonanie produktu projektowego - czujników FLOPRES</a:t>
            </a:r>
          </a:p>
        </p:txBody>
      </p:sp>
      <p:pic>
        <p:nvPicPr>
          <p:cNvPr id="8" name="Grafika 7">
            <a:extLst>
              <a:ext uri="{FF2B5EF4-FFF2-40B4-BE49-F238E27FC236}">
                <a16:creationId xmlns:a16="http://schemas.microsoft.com/office/drawing/2014/main" id="{3B9388F8-CB6F-C36E-FE3F-F9D13CD3B94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96494" y="4043148"/>
            <a:ext cx="618666" cy="565333"/>
          </a:xfrm>
          <a:prstGeom prst="rect">
            <a:avLst/>
          </a:prstGeom>
        </p:spPr>
      </p:pic>
      <p:sp>
        <p:nvSpPr>
          <p:cNvPr id="11" name="pole tekstowe 10">
            <a:extLst>
              <a:ext uri="{FF2B5EF4-FFF2-40B4-BE49-F238E27FC236}">
                <a16:creationId xmlns:a16="http://schemas.microsoft.com/office/drawing/2014/main" id="{E773B2AA-43ED-A0B5-A485-5522DB3F4DE9}"/>
              </a:ext>
            </a:extLst>
          </p:cNvPr>
          <p:cNvSpPr txBox="1"/>
          <p:nvPr/>
        </p:nvSpPr>
        <p:spPr>
          <a:xfrm>
            <a:off x="1688014" y="3876725"/>
            <a:ext cx="3035810" cy="8463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algn="just">
              <a:spcAft>
                <a:spcPts val="600"/>
              </a:spcAft>
              <a:buNone/>
            </a:pPr>
            <a:r>
              <a:rPr lang="sk-SK" sz="1100" b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METEO Sp. z o.o. </a:t>
            </a:r>
          </a:p>
          <a:p>
            <a:pPr indent="0">
              <a:buNone/>
            </a:pPr>
            <a:r>
              <a:rPr lang="sk-SK" sz="11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Spin-off Uniwersytetu Warszawskiego, Partner wiodący przygotowaniu modułu wczesnego ostrzegania systemu FLOPRES</a:t>
            </a:r>
          </a:p>
        </p:txBody>
      </p:sp>
      <p:pic>
        <p:nvPicPr>
          <p:cNvPr id="12" name="Grafika 11">
            <a:extLst>
              <a:ext uri="{FF2B5EF4-FFF2-40B4-BE49-F238E27FC236}">
                <a16:creationId xmlns:a16="http://schemas.microsoft.com/office/drawing/2014/main" id="{297464CD-9D1A-F328-A82A-3370B3792DB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881297" y="1959484"/>
            <a:ext cx="746635" cy="791433"/>
          </a:xfrm>
          <a:prstGeom prst="rect">
            <a:avLst/>
          </a:prstGeom>
        </p:spPr>
      </p:pic>
      <p:sp>
        <p:nvSpPr>
          <p:cNvPr id="13" name="pole tekstowe 12">
            <a:extLst>
              <a:ext uri="{FF2B5EF4-FFF2-40B4-BE49-F238E27FC236}">
                <a16:creationId xmlns:a16="http://schemas.microsoft.com/office/drawing/2014/main" id="{6F423EF3-CC1A-B44F-BDE3-50EF890AFD2D}"/>
              </a:ext>
            </a:extLst>
          </p:cNvPr>
          <p:cNvSpPr txBox="1"/>
          <p:nvPr/>
        </p:nvSpPr>
        <p:spPr>
          <a:xfrm>
            <a:off x="5922940" y="1716205"/>
            <a:ext cx="2936601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sk-SK" sz="1100" b="1" dirty="0">
                <a:solidFill>
                  <a:schemeClr val="tx1"/>
                </a:solidFill>
              </a:rPr>
              <a:t>PREŠOVSKÝ SAMOSPRÁVNY KRAJ</a:t>
            </a:r>
          </a:p>
          <a:p>
            <a:r>
              <a:rPr lang="sk-SK" sz="11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Samorząd, drugi co do wielkości region</a:t>
            </a:r>
            <a:br>
              <a:rPr lang="sk-SK" sz="11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sk-SK" sz="11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 Słowacji, odpowiedzialny za zaangażowanie interesariuszy</a:t>
            </a:r>
            <a:br>
              <a:rPr lang="sk-SK" sz="11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sk-SK" sz="11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 wykorzystanie wyników projektu na Słowacji</a:t>
            </a:r>
          </a:p>
        </p:txBody>
      </p:sp>
      <p:pic>
        <p:nvPicPr>
          <p:cNvPr id="14" name="Grafika 13">
            <a:extLst>
              <a:ext uri="{FF2B5EF4-FFF2-40B4-BE49-F238E27FC236}">
                <a16:creationId xmlns:a16="http://schemas.microsoft.com/office/drawing/2014/main" id="{F70FDD5D-65A3-FE4D-C12D-4C634BC19E5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883232" y="3530235"/>
            <a:ext cx="945045" cy="486670"/>
          </a:xfrm>
          <a:prstGeom prst="rect">
            <a:avLst/>
          </a:prstGeom>
        </p:spPr>
      </p:pic>
      <p:sp>
        <p:nvSpPr>
          <p:cNvPr id="15" name="pole tekstowe 14">
            <a:extLst>
              <a:ext uri="{FF2B5EF4-FFF2-40B4-BE49-F238E27FC236}">
                <a16:creationId xmlns:a16="http://schemas.microsoft.com/office/drawing/2014/main" id="{1505D9D1-7084-5168-AEF5-F164D38B0EB2}"/>
              </a:ext>
            </a:extLst>
          </p:cNvPr>
          <p:cNvSpPr txBox="1"/>
          <p:nvPr/>
        </p:nvSpPr>
        <p:spPr>
          <a:xfrm>
            <a:off x="5987685" y="3215083"/>
            <a:ext cx="2917239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spcAft>
                <a:spcPts val="600"/>
              </a:spcAft>
              <a:buNone/>
            </a:pPr>
            <a:r>
              <a:rPr lang="sk-SK" sz="1100" b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Małopolska Agencja Rozwoju Regionalnego SA</a:t>
            </a:r>
          </a:p>
          <a:p>
            <a:pPr indent="0">
              <a:buNone/>
            </a:pPr>
            <a:r>
              <a:rPr lang="sk-SK" sz="11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Największa agencja rozwoju regionalnego </a:t>
            </a:r>
            <a:br>
              <a:rPr lang="sk-SK" sz="11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sk-SK" sz="11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 Polsce, odpowiedzialna za zaangażowanie interesariuszy </a:t>
            </a:r>
            <a:br>
              <a:rPr lang="sk-SK" sz="11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sk-SK" sz="11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 wykorzystanie wyników projektu w Polsce</a:t>
            </a:r>
          </a:p>
        </p:txBody>
      </p:sp>
    </p:spTree>
    <p:extLst>
      <p:ext uri="{BB962C8B-B14F-4D97-AF65-F5344CB8AC3E}">
        <p14:creationId xmlns:p14="http://schemas.microsoft.com/office/powerpoint/2010/main" val="12508010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az 8">
            <a:extLst>
              <a:ext uri="{FF2B5EF4-FFF2-40B4-BE49-F238E27FC236}">
                <a16:creationId xmlns:a16="http://schemas.microsoft.com/office/drawing/2014/main" id="{CB5C9D27-DF7D-ACBE-D48B-2DBD780E76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3392" y="3491925"/>
            <a:ext cx="1436303" cy="1567353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296293C0-DF10-3A8A-D125-7C5327ED7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323709"/>
            <a:ext cx="8520600" cy="623700"/>
          </a:xfrm>
        </p:spPr>
        <p:txBody>
          <a:bodyPr>
            <a:normAutofit fontScale="90000"/>
          </a:bodyPr>
          <a:lstStyle/>
          <a:p>
            <a:pPr algn="ctr"/>
            <a:r>
              <a:rPr lang="pl-PL" b="1" dirty="0"/>
              <a:t>Cele projektu FLOPRES</a:t>
            </a:r>
            <a:br>
              <a:rPr lang="pl-PL" b="1" dirty="0"/>
            </a:br>
            <a:endParaRPr lang="pl-PL" dirty="0"/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7795F5E6-C4A5-B0C3-6A65-A1C15848D7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1700" y="1491226"/>
            <a:ext cx="8406096" cy="307620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pl-PL" sz="2900" b="1" dirty="0">
                <a:solidFill>
                  <a:schemeClr val="tx1"/>
                </a:solidFill>
              </a:rPr>
              <a:t>Opracowanie systemu wczesnego ostrzegania i zapobiegania powodziom błyskawicznym </a:t>
            </a:r>
            <a:r>
              <a:rPr lang="pl-PL" sz="2900" dirty="0">
                <a:solidFill>
                  <a:schemeClr val="tx1"/>
                </a:solidFill>
              </a:rPr>
              <a:t>w celu:</a:t>
            </a:r>
          </a:p>
          <a:p>
            <a:pPr marL="0" indent="0">
              <a:buNone/>
            </a:pPr>
            <a:endParaRPr lang="pl-PL" sz="29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pl-PL" sz="1900" dirty="0">
              <a:solidFill>
                <a:schemeClr val="tx1"/>
              </a:solidFill>
            </a:endParaRPr>
          </a:p>
          <a:p>
            <a:pPr indent="-457200">
              <a:buFont typeface="Wingdings" panose="05000000000000000000" pitchFamily="2" charset="2"/>
              <a:buChar char="ü"/>
            </a:pPr>
            <a:r>
              <a:rPr lang="pl-PL" sz="2600" dirty="0">
                <a:solidFill>
                  <a:schemeClr val="tx1"/>
                </a:solidFill>
              </a:rPr>
              <a:t>lepszego zarządzania zagrożeniami i katastrofami wodnymi (powodzie błyskawiczne) w oparciu o aktualne informacje meteorologiczne, hydrologiczne (</a:t>
            </a:r>
            <a:r>
              <a:rPr lang="pl-PL" sz="2600" i="1" dirty="0">
                <a:solidFill>
                  <a:schemeClr val="tx1"/>
                </a:solidFill>
              </a:rPr>
              <a:t>NBS – Nature-</a:t>
            </a:r>
            <a:r>
              <a:rPr lang="pl-PL" sz="2600" i="1" dirty="0" err="1">
                <a:solidFill>
                  <a:schemeClr val="tx1"/>
                </a:solidFill>
              </a:rPr>
              <a:t>Based</a:t>
            </a:r>
            <a:r>
              <a:rPr lang="pl-PL" sz="2600" i="1" dirty="0">
                <a:solidFill>
                  <a:schemeClr val="tx1"/>
                </a:solidFill>
              </a:rPr>
              <a:t> Solutions</a:t>
            </a:r>
            <a:r>
              <a:rPr lang="pl-PL" sz="2600" dirty="0">
                <a:solidFill>
                  <a:schemeClr val="tx1"/>
                </a:solidFill>
              </a:rPr>
              <a:t>)</a:t>
            </a:r>
          </a:p>
          <a:p>
            <a:pPr indent="-457200">
              <a:buFont typeface="Wingdings" panose="05000000000000000000" pitchFamily="2" charset="2"/>
              <a:buChar char="ü"/>
            </a:pPr>
            <a:endParaRPr lang="pl-PL" sz="2600" dirty="0">
              <a:solidFill>
                <a:schemeClr val="tx1"/>
              </a:solidFill>
            </a:endParaRPr>
          </a:p>
          <a:p>
            <a:pPr indent="-457200">
              <a:buFont typeface="Wingdings" panose="05000000000000000000" pitchFamily="2" charset="2"/>
              <a:buChar char="ü"/>
            </a:pPr>
            <a:r>
              <a:rPr lang="pl-PL" sz="2600" dirty="0">
                <a:solidFill>
                  <a:schemeClr val="tx1"/>
                </a:solidFill>
              </a:rPr>
              <a:t>podejmowania bardziej świadomych i przyjaznych dla przyrody decyzji dotyczących gospodarki wodnej </a:t>
            </a:r>
          </a:p>
          <a:p>
            <a:pPr indent="-457200">
              <a:buFont typeface="Wingdings" panose="05000000000000000000" pitchFamily="2" charset="2"/>
              <a:buChar char="ü"/>
            </a:pPr>
            <a:endParaRPr lang="pl-PL" sz="2600" dirty="0">
              <a:solidFill>
                <a:schemeClr val="tx1"/>
              </a:solidFill>
            </a:endParaRPr>
          </a:p>
          <a:p>
            <a:pPr indent="-457200">
              <a:buFont typeface="Wingdings" panose="05000000000000000000" pitchFamily="2" charset="2"/>
              <a:buChar char="ü"/>
            </a:pPr>
            <a:r>
              <a:rPr lang="pl-PL" sz="2600" dirty="0">
                <a:solidFill>
                  <a:schemeClr val="tx1"/>
                </a:solidFill>
              </a:rPr>
              <a:t>minimalizacji strat materialnych i środowiskowych</a:t>
            </a:r>
          </a:p>
          <a:p>
            <a:pPr indent="-457200">
              <a:buFont typeface="Wingdings" panose="05000000000000000000" pitchFamily="2" charset="2"/>
              <a:buChar char="ü"/>
            </a:pPr>
            <a:endParaRPr lang="pl-PL" sz="2600" dirty="0">
              <a:solidFill>
                <a:schemeClr val="tx1"/>
              </a:solidFill>
            </a:endParaRPr>
          </a:p>
          <a:p>
            <a:pPr indent="-457200">
              <a:buFont typeface="Wingdings" panose="05000000000000000000" pitchFamily="2" charset="2"/>
              <a:buChar char="ü"/>
            </a:pPr>
            <a:r>
              <a:rPr lang="pl-PL" sz="2600" dirty="0">
                <a:solidFill>
                  <a:schemeClr val="tx1"/>
                </a:solidFill>
              </a:rPr>
              <a:t>zwiększenia bezpieczeństwa społeczności lokalnych  </a:t>
            </a:r>
            <a:endParaRPr lang="pl-PL" dirty="0"/>
          </a:p>
          <a:p>
            <a:pPr algn="just"/>
            <a:endParaRPr lang="pl-PL" dirty="0"/>
          </a:p>
          <a:p>
            <a:pPr algn="just"/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1211275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F2E5A8BE-2930-3447-2AFA-58ACF6C689B6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7772400" imgH="10058400" progId="TCLayout.ActiveDocument.1">
                  <p:embed/>
                </p:oleObj>
              </mc:Choice>
              <mc:Fallback>
                <p:oleObj name="think-cell Slide" r:id="rId4" imgW="7772400" imgH="10058400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F2E5A8BE-2930-3447-2AFA-58ACF6C689B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2" name="Google Shape;172;p6"/>
          <p:cNvSpPr txBox="1">
            <a:spLocks noGrp="1"/>
          </p:cNvSpPr>
          <p:nvPr>
            <p:ph type="title"/>
          </p:nvPr>
        </p:nvSpPr>
        <p:spPr>
          <a:xfrm>
            <a:off x="300108" y="261809"/>
            <a:ext cx="8520600" cy="62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pl-PL" dirty="0">
                <a:solidFill>
                  <a:schemeClr val="bg1"/>
                </a:solidFill>
              </a:rPr>
              <a:t>FLOPRES –podstawowa infrastruktura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3" name="Obdĺžnik: zaoblené rohy 2">
            <a:extLst>
              <a:ext uri="{FF2B5EF4-FFF2-40B4-BE49-F238E27FC236}">
                <a16:creationId xmlns:a16="http://schemas.microsoft.com/office/drawing/2014/main" id="{FE085FA9-F26C-B01B-7681-F751556A72B9}"/>
              </a:ext>
            </a:extLst>
          </p:cNvPr>
          <p:cNvSpPr/>
          <p:nvPr/>
        </p:nvSpPr>
        <p:spPr>
          <a:xfrm>
            <a:off x="3262129" y="1521316"/>
            <a:ext cx="1608881" cy="623700"/>
          </a:xfrm>
          <a:prstGeom prst="roundRect">
            <a:avLst/>
          </a:prstGeom>
          <a:solidFill>
            <a:schemeClr val="bg1">
              <a:lumMod val="65000"/>
            </a:schemeClr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FLOPRES</a:t>
            </a:r>
          </a:p>
        </p:txBody>
      </p:sp>
      <p:sp>
        <p:nvSpPr>
          <p:cNvPr id="4" name="Obdĺžnik: zaoblené rohy 3">
            <a:extLst>
              <a:ext uri="{FF2B5EF4-FFF2-40B4-BE49-F238E27FC236}">
                <a16:creationId xmlns:a16="http://schemas.microsoft.com/office/drawing/2014/main" id="{668B44DD-880F-4BC8-9F37-7831B924A53E}"/>
              </a:ext>
            </a:extLst>
          </p:cNvPr>
          <p:cNvSpPr/>
          <p:nvPr/>
        </p:nvSpPr>
        <p:spPr>
          <a:xfrm>
            <a:off x="4352533" y="2527017"/>
            <a:ext cx="1608881" cy="668433"/>
          </a:xfrm>
          <a:prstGeom prst="roundRect">
            <a:avLst/>
          </a:prstGeom>
          <a:solidFill>
            <a:schemeClr val="bg1">
              <a:lumMod val="65000"/>
            </a:schemeClr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Model ekspercki</a:t>
            </a:r>
            <a:endParaRPr lang="en-US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5" name="Obdĺžnik: zaoblené rohy 4">
            <a:extLst>
              <a:ext uri="{FF2B5EF4-FFF2-40B4-BE49-F238E27FC236}">
                <a16:creationId xmlns:a16="http://schemas.microsoft.com/office/drawing/2014/main" id="{67BD49DF-620F-CFF9-E469-B6F1595E8321}"/>
              </a:ext>
            </a:extLst>
          </p:cNvPr>
          <p:cNvSpPr/>
          <p:nvPr/>
        </p:nvSpPr>
        <p:spPr>
          <a:xfrm>
            <a:off x="2327063" y="2536783"/>
            <a:ext cx="1608881" cy="623700"/>
          </a:xfrm>
          <a:prstGeom prst="roundRect">
            <a:avLst/>
          </a:prstGeom>
          <a:solidFill>
            <a:srgbClr val="5FAAB2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Moduł ostrzegawczy</a:t>
            </a:r>
            <a:endParaRPr lang="en-US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cxnSp>
        <p:nvCxnSpPr>
          <p:cNvPr id="7" name="Rovná spojovacia šípka 6">
            <a:extLst>
              <a:ext uri="{FF2B5EF4-FFF2-40B4-BE49-F238E27FC236}">
                <a16:creationId xmlns:a16="http://schemas.microsoft.com/office/drawing/2014/main" id="{CE81EE2A-786D-8E40-A121-19C960518213}"/>
              </a:ext>
            </a:extLst>
          </p:cNvPr>
          <p:cNvCxnSpPr>
            <a:cxnSpLocks/>
            <a:stCxn id="3" idx="2"/>
          </p:cNvCxnSpPr>
          <p:nvPr/>
        </p:nvCxnSpPr>
        <p:spPr>
          <a:xfrm flipH="1">
            <a:off x="3682677" y="2145016"/>
            <a:ext cx="383893" cy="33313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Rovná spojovacia šípka 8">
            <a:extLst>
              <a:ext uri="{FF2B5EF4-FFF2-40B4-BE49-F238E27FC236}">
                <a16:creationId xmlns:a16="http://schemas.microsoft.com/office/drawing/2014/main" id="{39946B72-DDDA-6FAF-9D84-1056175D75C4}"/>
              </a:ext>
            </a:extLst>
          </p:cNvPr>
          <p:cNvCxnSpPr>
            <a:cxnSpLocks/>
            <a:stCxn id="3" idx="2"/>
          </p:cNvCxnSpPr>
          <p:nvPr/>
        </p:nvCxnSpPr>
        <p:spPr>
          <a:xfrm>
            <a:off x="4066570" y="2145016"/>
            <a:ext cx="402220" cy="33313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bdĺžnik: zaoblené rohy 13">
            <a:extLst>
              <a:ext uri="{FF2B5EF4-FFF2-40B4-BE49-F238E27FC236}">
                <a16:creationId xmlns:a16="http://schemas.microsoft.com/office/drawing/2014/main" id="{0BE81C0D-940C-8D49-B2F0-6CA229A39678}"/>
              </a:ext>
            </a:extLst>
          </p:cNvPr>
          <p:cNvSpPr/>
          <p:nvPr/>
        </p:nvSpPr>
        <p:spPr>
          <a:xfrm>
            <a:off x="54666" y="3571377"/>
            <a:ext cx="4816344" cy="1399948"/>
          </a:xfrm>
          <a:prstGeom prst="roundRect">
            <a:avLst/>
          </a:prstGeom>
          <a:solidFill>
            <a:srgbClr val="5FAAB2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Przetwarzanie i wyświetlanie informacji:</a:t>
            </a:r>
          </a:p>
          <a:p>
            <a:pPr algn="ctr"/>
            <a:r>
              <a:rPr lang="pl-PL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pl-PL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- prognoza na 3 dni (aktualizowana co 12 godzin)</a:t>
            </a:r>
          </a:p>
          <a:p>
            <a:pPr algn="ctr"/>
            <a:r>
              <a:rPr lang="pl-PL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- aktualne obrazy radarowe (co 15, możliwe co 5 min.)</a:t>
            </a:r>
          </a:p>
          <a:p>
            <a:pPr algn="ctr"/>
            <a:r>
              <a:rPr lang="pl-PL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- aktualne dane z czujników </a:t>
            </a:r>
            <a:r>
              <a:rPr lang="pl-PL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IoT</a:t>
            </a:r>
            <a:endParaRPr lang="en-US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6" name="Obdĺžnik: zaoblené rohy 15">
            <a:extLst>
              <a:ext uri="{FF2B5EF4-FFF2-40B4-BE49-F238E27FC236}">
                <a16:creationId xmlns:a16="http://schemas.microsoft.com/office/drawing/2014/main" id="{258621F9-42C2-4DE5-CACF-FDFD0C5F3A40}"/>
              </a:ext>
            </a:extLst>
          </p:cNvPr>
          <p:cNvSpPr/>
          <p:nvPr/>
        </p:nvSpPr>
        <p:spPr>
          <a:xfrm>
            <a:off x="5062959" y="3620238"/>
            <a:ext cx="3068090" cy="890663"/>
          </a:xfrm>
          <a:prstGeom prst="roundRect">
            <a:avLst/>
          </a:prstGeom>
          <a:solidFill>
            <a:srgbClr val="5FAAB2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Monitorowanie przekroczeń wartości granicznych z późniejszym ostrzeżeniem</a:t>
            </a:r>
            <a:endParaRPr lang="en-US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cxnSp>
        <p:nvCxnSpPr>
          <p:cNvPr id="17" name="Rovná spojovacia šípka 16">
            <a:extLst>
              <a:ext uri="{FF2B5EF4-FFF2-40B4-BE49-F238E27FC236}">
                <a16:creationId xmlns:a16="http://schemas.microsoft.com/office/drawing/2014/main" id="{7022DA4C-70FA-45C3-F67E-0C7B61805DF9}"/>
              </a:ext>
            </a:extLst>
          </p:cNvPr>
          <p:cNvCxnSpPr>
            <a:cxnSpLocks/>
            <a:stCxn id="5" idx="2"/>
          </p:cNvCxnSpPr>
          <p:nvPr/>
        </p:nvCxnSpPr>
        <p:spPr>
          <a:xfrm flipH="1">
            <a:off x="2884576" y="3160483"/>
            <a:ext cx="246928" cy="41089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Rovná spojovacia šípka 22">
            <a:extLst>
              <a:ext uri="{FF2B5EF4-FFF2-40B4-BE49-F238E27FC236}">
                <a16:creationId xmlns:a16="http://schemas.microsoft.com/office/drawing/2014/main" id="{908F5C94-7D95-C09B-1656-4337DF7628F2}"/>
              </a:ext>
            </a:extLst>
          </p:cNvPr>
          <p:cNvCxnSpPr>
            <a:cxnSpLocks/>
            <a:stCxn id="5" idx="2"/>
          </p:cNvCxnSpPr>
          <p:nvPr/>
        </p:nvCxnSpPr>
        <p:spPr>
          <a:xfrm>
            <a:off x="3131504" y="3160483"/>
            <a:ext cx="2123400" cy="4108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bdĺžnik: zaoblené rohy 3">
            <a:extLst>
              <a:ext uri="{FF2B5EF4-FFF2-40B4-BE49-F238E27FC236}">
                <a16:creationId xmlns:a16="http://schemas.microsoft.com/office/drawing/2014/main" id="{090E5599-1D31-9D86-9E65-FD4D3B1463C8}"/>
              </a:ext>
            </a:extLst>
          </p:cNvPr>
          <p:cNvSpPr/>
          <p:nvPr/>
        </p:nvSpPr>
        <p:spPr>
          <a:xfrm>
            <a:off x="6765854" y="2304787"/>
            <a:ext cx="2266464" cy="1136428"/>
          </a:xfrm>
          <a:prstGeom prst="roundRect">
            <a:avLst/>
          </a:prstGeom>
          <a:solidFill>
            <a:schemeClr val="bg1">
              <a:lumMod val="65000"/>
            </a:schemeClr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Jak zmiany (w terenie, zmiany warunków hydro i meteo) wpływają na kształt powodzi</a:t>
            </a:r>
            <a:endParaRPr lang="en-US" sz="12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cxnSp>
        <p:nvCxnSpPr>
          <p:cNvPr id="10" name="Rovná spojovacia šípka 8">
            <a:extLst>
              <a:ext uri="{FF2B5EF4-FFF2-40B4-BE49-F238E27FC236}">
                <a16:creationId xmlns:a16="http://schemas.microsoft.com/office/drawing/2014/main" id="{DCFC2C72-9FBA-14F8-6F2E-93A887083A45}"/>
              </a:ext>
            </a:extLst>
          </p:cNvPr>
          <p:cNvCxnSpPr>
            <a:cxnSpLocks/>
            <a:stCxn id="4" idx="3"/>
            <a:endCxn id="6" idx="1"/>
          </p:cNvCxnSpPr>
          <p:nvPr/>
        </p:nvCxnSpPr>
        <p:spPr>
          <a:xfrm>
            <a:off x="5961414" y="2861234"/>
            <a:ext cx="804440" cy="1176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01741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7C0AE9C-6E07-923A-BDEA-13A791B49B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229" y="249750"/>
            <a:ext cx="8976476" cy="623700"/>
          </a:xfrm>
        </p:spPr>
        <p:txBody>
          <a:bodyPr>
            <a:normAutofit fontScale="90000"/>
          </a:bodyPr>
          <a:lstStyle/>
          <a:p>
            <a:pPr algn="ctr"/>
            <a:r>
              <a:rPr lang="pl-PL" dirty="0"/>
              <a:t>„Okrągłe stoły” – forum dialogu interesariuszy projektu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B43331A9-1349-918F-8C03-9341DF0207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29" y="1321455"/>
            <a:ext cx="3012698" cy="2321925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3AADC201-9820-3960-DC29-D45AC46767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3809" y="2612239"/>
            <a:ext cx="3012698" cy="2419612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9582C1D3-521C-ED49-E429-19EC8721939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2867" t="15585" r="14104"/>
          <a:stretch>
            <a:fillRect/>
          </a:stretch>
        </p:blipFill>
        <p:spPr>
          <a:xfrm>
            <a:off x="6188390" y="1311085"/>
            <a:ext cx="2896381" cy="2510960"/>
          </a:xfrm>
          <a:prstGeom prst="rect">
            <a:avLst/>
          </a:prstGeom>
        </p:spPr>
      </p:pic>
      <p:sp>
        <p:nvSpPr>
          <p:cNvPr id="5" name="Symbol zastępczy tekstu 2">
            <a:extLst>
              <a:ext uri="{FF2B5EF4-FFF2-40B4-BE49-F238E27FC236}">
                <a16:creationId xmlns:a16="http://schemas.microsoft.com/office/drawing/2014/main" id="{052925F4-0CB8-5EC7-A8C5-2E535975EA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1270" y="3919767"/>
            <a:ext cx="2090892" cy="558412"/>
          </a:xfrm>
        </p:spPr>
        <p:txBody>
          <a:bodyPr>
            <a:normAutofit fontScale="92500" lnSpcReduction="20000"/>
          </a:bodyPr>
          <a:lstStyle/>
          <a:p>
            <a:pPr marL="146050" indent="0">
              <a:buNone/>
            </a:pPr>
            <a:r>
              <a:rPr lang="pl-PL" b="1" dirty="0"/>
              <a:t>Gródek nad Dunajcem, 27.02.2024, </a:t>
            </a:r>
            <a:r>
              <a:rPr lang="pl-PL" b="1" dirty="0" err="1"/>
              <a:t>Roztoczanka</a:t>
            </a:r>
            <a:endParaRPr lang="pl-PL" b="1" dirty="0"/>
          </a:p>
        </p:txBody>
      </p:sp>
      <p:sp>
        <p:nvSpPr>
          <p:cNvPr id="6" name="Symbol zastępczy tekstu 2">
            <a:extLst>
              <a:ext uri="{FF2B5EF4-FFF2-40B4-BE49-F238E27FC236}">
                <a16:creationId xmlns:a16="http://schemas.microsoft.com/office/drawing/2014/main" id="{407A8602-0581-2309-CAE3-0BE77048D881}"/>
              </a:ext>
            </a:extLst>
          </p:cNvPr>
          <p:cNvSpPr txBox="1">
            <a:spLocks/>
          </p:cNvSpPr>
          <p:nvPr/>
        </p:nvSpPr>
        <p:spPr>
          <a:xfrm>
            <a:off x="6393820" y="4038430"/>
            <a:ext cx="2575676" cy="558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850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Roboto"/>
              <a:buChar char="●"/>
              <a:defRPr sz="13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146050" indent="0">
              <a:buFont typeface="Roboto"/>
              <a:buNone/>
            </a:pPr>
            <a:r>
              <a:rPr lang="pl-PL" b="1" dirty="0"/>
              <a:t>Zielonki, 03.06.2025, </a:t>
            </a:r>
          </a:p>
          <a:p>
            <a:pPr marL="146050" indent="0">
              <a:buFont typeface="Roboto"/>
              <a:buNone/>
            </a:pPr>
            <a:r>
              <a:rPr lang="pl-PL" b="1" dirty="0" err="1"/>
              <a:t>Bibiczanka</a:t>
            </a:r>
            <a:r>
              <a:rPr lang="pl-PL" b="1" dirty="0"/>
              <a:t>, Garliczka, </a:t>
            </a:r>
            <a:r>
              <a:rPr lang="pl-PL" b="1" dirty="0" err="1"/>
              <a:t>Roztoczanka</a:t>
            </a:r>
            <a:endParaRPr lang="pl-PL" b="1" dirty="0"/>
          </a:p>
        </p:txBody>
      </p:sp>
      <p:sp>
        <p:nvSpPr>
          <p:cNvPr id="9" name="Symbol zastępczy tekstu 2">
            <a:extLst>
              <a:ext uri="{FF2B5EF4-FFF2-40B4-BE49-F238E27FC236}">
                <a16:creationId xmlns:a16="http://schemas.microsoft.com/office/drawing/2014/main" id="{9AA21761-9437-8EEB-11D7-376F034CA31D}"/>
              </a:ext>
            </a:extLst>
          </p:cNvPr>
          <p:cNvSpPr txBox="1">
            <a:spLocks/>
          </p:cNvSpPr>
          <p:nvPr/>
        </p:nvSpPr>
        <p:spPr>
          <a:xfrm>
            <a:off x="3639644" y="1729332"/>
            <a:ext cx="2003303" cy="558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25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Roboto"/>
              <a:buChar char="●"/>
              <a:defRPr sz="13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146050" indent="0">
              <a:buFont typeface="Roboto"/>
              <a:buNone/>
            </a:pPr>
            <a:r>
              <a:rPr lang="pl-PL" b="1" dirty="0"/>
              <a:t>Kraków, 05.06.2024, </a:t>
            </a:r>
            <a:r>
              <a:rPr lang="pl-PL" b="1" dirty="0" err="1"/>
              <a:t>Bibiczanka</a:t>
            </a:r>
            <a:r>
              <a:rPr lang="pl-PL" b="1" dirty="0"/>
              <a:t>, Garliczka</a:t>
            </a:r>
          </a:p>
        </p:txBody>
      </p:sp>
    </p:spTree>
    <p:extLst>
      <p:ext uri="{BB962C8B-B14F-4D97-AF65-F5344CB8AC3E}">
        <p14:creationId xmlns:p14="http://schemas.microsoft.com/office/powerpoint/2010/main" val="26757327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24B9953-89A4-5652-ED38-D49071B46A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400072"/>
            <a:ext cx="8520600" cy="623700"/>
          </a:xfrm>
        </p:spPr>
        <p:txBody>
          <a:bodyPr/>
          <a:lstStyle/>
          <a:p>
            <a:r>
              <a:rPr lang="pl-PL" dirty="0"/>
              <a:t>Czujniki systemu FLOPRES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B1ACB5E-F6BF-AB17-2221-B5CC2F56DA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33300" y="1372512"/>
            <a:ext cx="3762540" cy="439149"/>
          </a:xfrm>
        </p:spPr>
        <p:txBody>
          <a:bodyPr/>
          <a:lstStyle/>
          <a:p>
            <a:pPr marL="146050" indent="0">
              <a:buNone/>
            </a:pPr>
            <a:r>
              <a:rPr lang="pl-PL" b="1" dirty="0"/>
              <a:t>Czujniki poziomu wody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F7ABA41A-3B2D-0566-4871-3233615552CD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271854" y="1372511"/>
            <a:ext cx="4872146" cy="439149"/>
          </a:xfrm>
        </p:spPr>
        <p:txBody>
          <a:bodyPr>
            <a:noAutofit/>
          </a:bodyPr>
          <a:lstStyle/>
          <a:p>
            <a:pPr marL="146050" indent="0">
              <a:buNone/>
            </a:pPr>
            <a:r>
              <a:rPr lang="pl-PL" sz="1200" b="1" dirty="0"/>
              <a:t>Huby = </a:t>
            </a:r>
            <a:r>
              <a:rPr lang="pl-PL" sz="1200" dirty="0"/>
              <a:t>czujniki: wilgotności gleby, temperatury powietrza i opadów</a:t>
            </a:r>
          </a:p>
        </p:txBody>
      </p:sp>
      <p:pic>
        <p:nvPicPr>
          <p:cNvPr id="18" name="Obraz 17">
            <a:extLst>
              <a:ext uri="{FF2B5EF4-FFF2-40B4-BE49-F238E27FC236}">
                <a16:creationId xmlns:a16="http://schemas.microsoft.com/office/drawing/2014/main" id="{89639AC4-C901-A1FA-5406-DF022FDFD81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927" t="6981" r="6037" b="6981"/>
          <a:stretch/>
        </p:blipFill>
        <p:spPr>
          <a:xfrm>
            <a:off x="2601321" y="1872032"/>
            <a:ext cx="2323377" cy="3097838"/>
          </a:xfrm>
          <a:prstGeom prst="rect">
            <a:avLst/>
          </a:prstGeom>
        </p:spPr>
      </p:pic>
      <p:pic>
        <p:nvPicPr>
          <p:cNvPr id="20" name="Obraz 19">
            <a:extLst>
              <a:ext uri="{FF2B5EF4-FFF2-40B4-BE49-F238E27FC236}">
                <a16:creationId xmlns:a16="http://schemas.microsoft.com/office/drawing/2014/main" id="{F7880266-8A5F-D115-FAE7-57AF1E5020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222" y="1872032"/>
            <a:ext cx="2323377" cy="3097838"/>
          </a:xfrm>
          <a:prstGeom prst="rect">
            <a:avLst/>
          </a:prstGeom>
        </p:spPr>
      </p:pic>
      <p:pic>
        <p:nvPicPr>
          <p:cNvPr id="22" name="Obraz 21">
            <a:extLst>
              <a:ext uri="{FF2B5EF4-FFF2-40B4-BE49-F238E27FC236}">
                <a16:creationId xmlns:a16="http://schemas.microsoft.com/office/drawing/2014/main" id="{FB51E774-9BFC-C8EC-68DF-DAA0DDACF8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5607" y="1872032"/>
            <a:ext cx="2585658" cy="3097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79587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Paradigm">
  <a:themeElements>
    <a:clrScheme name="Paradigm">
      <a:dk1>
        <a:srgbClr val="31394D"/>
      </a:dk1>
      <a:lt1>
        <a:srgbClr val="FFFFFF"/>
      </a:lt1>
      <a:dk2>
        <a:srgbClr val="666666"/>
      </a:dk2>
      <a:lt2>
        <a:srgbClr val="626B73"/>
      </a:lt2>
      <a:accent1>
        <a:srgbClr val="002F4A"/>
      </a:accent1>
      <a:accent2>
        <a:srgbClr val="D9C4B1"/>
      </a:accent2>
      <a:accent3>
        <a:srgbClr val="EDE3DA"/>
      </a:accent3>
      <a:accent4>
        <a:srgbClr val="B85741"/>
      </a:accent4>
      <a:accent5>
        <a:srgbClr val="00930C"/>
      </a:accent5>
      <a:accent6>
        <a:srgbClr val="D0F6FF"/>
      </a:accent6>
      <a:hlink>
        <a:srgbClr val="009384"/>
      </a:hlink>
      <a:folHlink>
        <a:srgbClr val="00938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CD76BF7EB5F8447B8108976A7631893" ma:contentTypeVersion="14" ma:contentTypeDescription="Create a new document." ma:contentTypeScope="" ma:versionID="1002fb97bd00f8f87a879ec2a2700d9a">
  <xsd:schema xmlns:xsd="http://www.w3.org/2001/XMLSchema" xmlns:xs="http://www.w3.org/2001/XMLSchema" xmlns:p="http://schemas.microsoft.com/office/2006/metadata/properties" xmlns:ns2="16736efa-1d47-4b54-90c5-0eac72bd1ba2" xmlns:ns3="835f5d6f-ac06-4c99-ab58-0e65a09e9072" targetNamespace="http://schemas.microsoft.com/office/2006/metadata/properties" ma:root="true" ma:fieldsID="d1976aa9385d94dcf68321573f8c7694" ns2:_="" ns3:_="">
    <xsd:import namespace="16736efa-1d47-4b54-90c5-0eac72bd1ba2"/>
    <xsd:import namespace="835f5d6f-ac06-4c99-ab58-0e65a09e907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736efa-1d47-4b54-90c5-0eac72bd1ba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55876853-e654-475f-8355-9af6721ef17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5f5d6f-ac06-4c99-ab58-0e65a09e9072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3b06662f-c4c9-4340-aca1-5e700766b324}" ma:internalName="TaxCatchAll" ma:showField="CatchAllData" ma:web="835f5d6f-ac06-4c99-ab58-0e65a09e907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35f5d6f-ac06-4c99-ab58-0e65a09e9072" xsi:nil="true"/>
    <lcf76f155ced4ddcb4097134ff3c332f xmlns="16736efa-1d47-4b54-90c5-0eac72bd1ba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9307AF2-E1AC-4316-9688-937620AB2D4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6736efa-1d47-4b54-90c5-0eac72bd1ba2"/>
    <ds:schemaRef ds:uri="835f5d6f-ac06-4c99-ab58-0e65a09e907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A92A84B-B68E-4699-88FE-F89B3848A9C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CEDEB86-0403-4B01-9F2E-8C6B18E9405B}">
  <ds:schemaRefs>
    <ds:schemaRef ds:uri="http://schemas.microsoft.com/office/infopath/2007/PartnerControls"/>
    <ds:schemaRef ds:uri="http://purl.org/dc/elements/1.1/"/>
    <ds:schemaRef ds:uri="http://purl.org/dc/terms/"/>
    <ds:schemaRef ds:uri="http://purl.org/dc/dcmitype/"/>
    <ds:schemaRef ds:uri="835f5d6f-ac06-4c99-ab58-0e65a09e9072"/>
    <ds:schemaRef ds:uri="16736efa-1d47-4b54-90c5-0eac72bd1ba2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1907</TotalTime>
  <Words>766</Words>
  <Application>Microsoft Office PowerPoint</Application>
  <PresentationFormat>Pokaz na ekranie (16:9)</PresentationFormat>
  <Paragraphs>103</Paragraphs>
  <Slides>13</Slides>
  <Notes>6</Notes>
  <HiddenSlides>0</HiddenSlides>
  <MMClips>0</MMClips>
  <ScaleCrop>false</ScaleCrop>
  <HeadingPairs>
    <vt:vector size="8" baseType="variant">
      <vt:variant>
        <vt:lpstr>Używane czcionki</vt:lpstr>
      </vt:variant>
      <vt:variant>
        <vt:i4>6</vt:i4>
      </vt:variant>
      <vt:variant>
        <vt:lpstr>Motyw</vt:lpstr>
      </vt:variant>
      <vt:variant>
        <vt:i4>1</vt:i4>
      </vt:variant>
      <vt:variant>
        <vt:lpstr>Osadzone serwery OLE</vt:lpstr>
      </vt:variant>
      <vt:variant>
        <vt:i4>1</vt:i4>
      </vt:variant>
      <vt:variant>
        <vt:lpstr>Tytuły slajdów</vt:lpstr>
      </vt:variant>
      <vt:variant>
        <vt:i4>13</vt:i4>
      </vt:variant>
    </vt:vector>
  </HeadingPairs>
  <TitlesOfParts>
    <vt:vector size="21" baseType="lpstr">
      <vt:lpstr>Merriweather</vt:lpstr>
      <vt:lpstr>Roboto Light</vt:lpstr>
      <vt:lpstr>Wingdings</vt:lpstr>
      <vt:lpstr>Roboto</vt:lpstr>
      <vt:lpstr>Arial</vt:lpstr>
      <vt:lpstr>Calibri</vt:lpstr>
      <vt:lpstr>Paradigm</vt:lpstr>
      <vt:lpstr>think-cell Slide</vt:lpstr>
      <vt:lpstr>FLOPRES – Flash Flood Prediction and Prevention System  System prognozowania i zapobiegania powodziom błyskawicznym  Anna Sowa - Jadczyk Zastępca Dyrektora  Departament Innowacji i Rozwoju Biznesu Małopolska Agencja Rozwoju Regionalnego SA  Modlniczka, 12 czerwca 2025 r. </vt:lpstr>
      <vt:lpstr>Żyjemy w czasach zagrożeń Powodzie błyskawiczne – narastające wyzwanie </vt:lpstr>
      <vt:lpstr>FLOPRES: dlaczego i po co?  </vt:lpstr>
      <vt:lpstr>FLOPRES – o projekcie</vt:lpstr>
      <vt:lpstr>Konsorcjum projektu</vt:lpstr>
      <vt:lpstr>Cele projektu FLOPRES </vt:lpstr>
      <vt:lpstr>FLOPRES –podstawowa infrastruktura</vt:lpstr>
      <vt:lpstr>„Okrągłe stoły” – forum dialogu interesariuszy projektu</vt:lpstr>
      <vt:lpstr>Czujniki systemu FLOPRES</vt:lpstr>
      <vt:lpstr>ZAINSTALOWALIŚMY WSZYSTKIE CZUJNIKI  </vt:lpstr>
      <vt:lpstr>FLOPRES: co zyskujemy? </vt:lpstr>
      <vt:lpstr>FLOPRES: Kontynuacja projektu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FLOPRES KICK-OFF</dc:title>
  <dc:creator>Orszulik-Piejko, Ewa</dc:creator>
  <cp:lastModifiedBy>Toft, Romana</cp:lastModifiedBy>
  <cp:revision>102</cp:revision>
  <cp:lastPrinted>2024-06-06T09:24:39Z</cp:lastPrinted>
  <dcterms:modified xsi:type="dcterms:W3CDTF">2025-06-10T11:56:49Z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0x010100FCD76BF7EB5F8447B8108976A7631893</vt:lpwstr>
  </property>
  <property fmtid="{D5CDD505-2E9C-101B-9397-08002B2CF9AE}" pid="3" name="MediaServiceImageTags">
    <vt:lpwstr/>
  </property>
</Properties>
</file>